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24"/>
  </p:notesMasterIdLst>
  <p:sldIdLst>
    <p:sldId id="256" r:id="rId2"/>
    <p:sldId id="405" r:id="rId3"/>
    <p:sldId id="257" r:id="rId4"/>
    <p:sldId id="258" r:id="rId5"/>
    <p:sldId id="259" r:id="rId6"/>
    <p:sldId id="260" r:id="rId7"/>
    <p:sldId id="261" r:id="rId8"/>
    <p:sldId id="262" r:id="rId9"/>
    <p:sldId id="263" r:id="rId10"/>
    <p:sldId id="264" r:id="rId11"/>
    <p:sldId id="265" r:id="rId12"/>
    <p:sldId id="266" r:id="rId13"/>
    <p:sldId id="272" r:id="rId14"/>
    <p:sldId id="312" r:id="rId15"/>
    <p:sldId id="313" r:id="rId16"/>
    <p:sldId id="314" r:id="rId17"/>
    <p:sldId id="315" r:id="rId18"/>
    <p:sldId id="316" r:id="rId19"/>
    <p:sldId id="317" r:id="rId20"/>
    <p:sldId id="318" r:id="rId21"/>
    <p:sldId id="319" r:id="rId22"/>
    <p:sldId id="320" r:id="rId23"/>
    <p:sldId id="329" r:id="rId24"/>
    <p:sldId id="324" r:id="rId25"/>
    <p:sldId id="325" r:id="rId26"/>
    <p:sldId id="326" r:id="rId27"/>
    <p:sldId id="355" r:id="rId28"/>
    <p:sldId id="328" r:id="rId29"/>
    <p:sldId id="330" r:id="rId30"/>
    <p:sldId id="332" r:id="rId31"/>
    <p:sldId id="327" r:id="rId32"/>
    <p:sldId id="331" r:id="rId33"/>
    <p:sldId id="333" r:id="rId34"/>
    <p:sldId id="358" r:id="rId35"/>
    <p:sldId id="334" r:id="rId36"/>
    <p:sldId id="273" r:id="rId37"/>
    <p:sldId id="275" r:id="rId38"/>
    <p:sldId id="276" r:id="rId39"/>
    <p:sldId id="277" r:id="rId40"/>
    <p:sldId id="357" r:id="rId41"/>
    <p:sldId id="279" r:id="rId42"/>
    <p:sldId id="335" r:id="rId43"/>
    <p:sldId id="280" r:id="rId44"/>
    <p:sldId id="281" r:id="rId45"/>
    <p:sldId id="282" r:id="rId46"/>
    <p:sldId id="336" r:id="rId47"/>
    <p:sldId id="283" r:id="rId48"/>
    <p:sldId id="284" r:id="rId49"/>
    <p:sldId id="356" r:id="rId50"/>
    <p:sldId id="337" r:id="rId51"/>
    <p:sldId id="339" r:id="rId52"/>
    <p:sldId id="352" r:id="rId53"/>
    <p:sldId id="359" r:id="rId54"/>
    <p:sldId id="338" r:id="rId55"/>
    <p:sldId id="340" r:id="rId56"/>
    <p:sldId id="341" r:id="rId57"/>
    <p:sldId id="347" r:id="rId58"/>
    <p:sldId id="344" r:id="rId59"/>
    <p:sldId id="345" r:id="rId60"/>
    <p:sldId id="346" r:id="rId61"/>
    <p:sldId id="343" r:id="rId62"/>
    <p:sldId id="348" r:id="rId63"/>
    <p:sldId id="349" r:id="rId64"/>
    <p:sldId id="350" r:id="rId65"/>
    <p:sldId id="342" r:id="rId66"/>
    <p:sldId id="351" r:id="rId67"/>
    <p:sldId id="363" r:id="rId68"/>
    <p:sldId id="285" r:id="rId69"/>
    <p:sldId id="310" r:id="rId70"/>
    <p:sldId id="289" r:id="rId71"/>
    <p:sldId id="290" r:id="rId72"/>
    <p:sldId id="291" r:id="rId73"/>
    <p:sldId id="292" r:id="rId74"/>
    <p:sldId id="293" r:id="rId75"/>
    <p:sldId id="294" r:id="rId76"/>
    <p:sldId id="295" r:id="rId77"/>
    <p:sldId id="362" r:id="rId78"/>
    <p:sldId id="296" r:id="rId79"/>
    <p:sldId id="364" r:id="rId80"/>
    <p:sldId id="353" r:id="rId81"/>
    <p:sldId id="297" r:id="rId82"/>
    <p:sldId id="406" r:id="rId83"/>
    <p:sldId id="361" r:id="rId84"/>
    <p:sldId id="360" r:id="rId85"/>
    <p:sldId id="323" r:id="rId86"/>
    <p:sldId id="365" r:id="rId87"/>
    <p:sldId id="366" r:id="rId88"/>
    <p:sldId id="367" r:id="rId89"/>
    <p:sldId id="368" r:id="rId90"/>
    <p:sldId id="369" r:id="rId91"/>
    <p:sldId id="370" r:id="rId92"/>
    <p:sldId id="371" r:id="rId93"/>
    <p:sldId id="372" r:id="rId94"/>
    <p:sldId id="373" r:id="rId95"/>
    <p:sldId id="374" r:id="rId96"/>
    <p:sldId id="375" r:id="rId97"/>
    <p:sldId id="376" r:id="rId98"/>
    <p:sldId id="377" r:id="rId99"/>
    <p:sldId id="378" r:id="rId100"/>
    <p:sldId id="380" r:id="rId101"/>
    <p:sldId id="381" r:id="rId102"/>
    <p:sldId id="382" r:id="rId103"/>
    <p:sldId id="383" r:id="rId104"/>
    <p:sldId id="384" r:id="rId105"/>
    <p:sldId id="385" r:id="rId106"/>
    <p:sldId id="386" r:id="rId107"/>
    <p:sldId id="387" r:id="rId108"/>
    <p:sldId id="390" r:id="rId109"/>
    <p:sldId id="400" r:id="rId110"/>
    <p:sldId id="401" r:id="rId111"/>
    <p:sldId id="402" r:id="rId112"/>
    <p:sldId id="403" r:id="rId113"/>
    <p:sldId id="404" r:id="rId114"/>
    <p:sldId id="407" r:id="rId115"/>
    <p:sldId id="393" r:id="rId116"/>
    <p:sldId id="399" r:id="rId117"/>
    <p:sldId id="308" r:id="rId118"/>
    <p:sldId id="412" r:id="rId119"/>
    <p:sldId id="411" r:id="rId120"/>
    <p:sldId id="408" r:id="rId121"/>
    <p:sldId id="413" r:id="rId122"/>
    <p:sldId id="409" r:id="rId1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80784"/>
  </p:normalViewPr>
  <p:slideViewPr>
    <p:cSldViewPr snapToGrid="0" snapToObjects="1">
      <p:cViewPr varScale="1">
        <p:scale>
          <a:sx n="97" d="100"/>
          <a:sy n="97" d="100"/>
        </p:scale>
        <p:origin x="9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veloper.mozilla.org/en-US/docs/Web/HTML/Element/scrip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developer.mozilla.org/en-US/docs/Glossary/Scop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For example, client-side extensions allow an application to place elements on an HTML form and respond to user events such as mouse clicks, form input, and page navigation.</a:t>
            </a:r>
            <a:endParaRPr lang="en-US" dirty="0"/>
          </a:p>
        </p:txBody>
      </p:sp>
    </p:spTree>
    <p:extLst>
      <p:ext uri="{BB962C8B-B14F-4D97-AF65-F5344CB8AC3E}">
        <p14:creationId xmlns:p14="http://schemas.microsoft.com/office/powerpoint/2010/main" val="1218780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a:solidFill>
                  <a:srgbClr val="FFC000"/>
                </a:solidFill>
              </a:rPr>
              <a:t>Calculator: </a:t>
            </a:r>
            <a:r>
              <a:rPr lang="en-US" dirty="0"/>
              <a:t>http://</a:t>
            </a:r>
            <a:r>
              <a:rPr lang="en-US" dirty="0" err="1"/>
              <a:t>embed.plnkr.co</a:t>
            </a:r>
            <a:r>
              <a:rPr lang="en-US" dirty="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&lt;script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="scripts/</a:t>
            </a:r>
            <a:r>
              <a:rPr lang="en-US" sz="2200" b="0" i="0" u="none" strike="noStrike" kern="1200" cap="none" dirty="0" err="1">
                <a:solidFill>
                  <a:schemeClr val="tx1"/>
                </a:solidFill>
                <a:effectLst/>
                <a:latin typeface="Helvetica Neue"/>
                <a:ea typeface="Helvetica Neue"/>
                <a:cs typeface="Helvetica Neue"/>
                <a:sym typeface="Helvetica Neue"/>
              </a:rPr>
              <a:t>main.js</a:t>
            </a:r>
            <a:r>
              <a:rPr lang="en-US" sz="2200" b="0" i="0" u="none" strike="noStrike" kern="1200" cap="none" dirty="0">
                <a:solidFill>
                  <a:schemeClr val="tx1"/>
                </a:solidFill>
                <a:effectLst/>
                <a:latin typeface="Helvetica Neue"/>
                <a:ea typeface="Helvetica Neue"/>
                <a:cs typeface="Helvetica Neue"/>
                <a:sym typeface="Helvetica Neue"/>
              </a:rPr>
              <a:t>"&gt;&lt;/script&gt;</a:t>
            </a:r>
          </a:p>
        </p:txBody>
      </p:sp>
    </p:spTree>
    <p:extLst>
      <p:ext uri="{BB962C8B-B14F-4D97-AF65-F5344CB8AC3E}">
        <p14:creationId xmlns:p14="http://schemas.microsoft.com/office/powerpoint/2010/main" val="63437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reason we've put the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r>
              <a:rPr lang="en-US" sz="2200" b="0" i="0" u="none" strike="noStrike" kern="1200" cap="none" dirty="0" err="1">
                <a:solidFill>
                  <a:schemeClr val="tx1"/>
                </a:solidFill>
                <a:effectLst/>
                <a:latin typeface="Helvetica Neue"/>
                <a:ea typeface="Helvetica Neue"/>
                <a:cs typeface="Helvetica Neue"/>
                <a:sym typeface="Helvetica Neue"/>
              </a:rPr>
              <a:t>myHeading.textContent</a:t>
            </a:r>
            <a:r>
              <a:rPr lang="en-US" sz="2200" b="0" i="0" u="none" strike="noStrike" kern="1200" cap="none" dirty="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 you see something which looks like a variable name, but has parentheses — </a:t>
            </a:r>
            <a:r>
              <a:rPr lang="en-US" dirty="0"/>
              <a:t>()</a:t>
            </a:r>
            <a:r>
              <a:rPr lang="en-US" sz="2200" b="0" i="0" u="none" strike="noStrike" kern="1200" cap="none" dirty="0">
                <a:solidFill>
                  <a:schemeClr val="tx1"/>
                </a:solidFill>
                <a:effectLst/>
                <a:latin typeface="Helvetica Neue"/>
                <a:ea typeface="Helvetica Neue"/>
                <a:cs typeface="Helvetica Neue"/>
                <a:sym typeface="Helvetica Neue"/>
              </a:rPr>
              <a:t> — after it, it is likely a function.</a:t>
            </a:r>
            <a:endParaRPr lang="en-US" dirty="0"/>
          </a:p>
        </p:txBody>
      </p:sp>
    </p:spTree>
    <p:extLst>
      <p:ext uri="{BB962C8B-B14F-4D97-AF65-F5344CB8AC3E}">
        <p14:creationId xmlns:p14="http://schemas.microsoft.com/office/powerpoint/2010/main" val="598960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a:t>
            </a:r>
            <a:r>
              <a:rPr lang="en-US" sz="2200" b="0" i="0" u="none" strike="noStrike" kern="1200" cap="none" dirty="0">
                <a:solidFill>
                  <a:schemeClr val="tx1"/>
                </a:solidFill>
                <a:effectLst/>
                <a:latin typeface="Helvetica Neue"/>
                <a:ea typeface="Helvetica Neue"/>
                <a:cs typeface="Helvetica Neue"/>
                <a:sym typeface="Helvetica Neue"/>
                <a:hlinkClick r:id="rId3"/>
              </a:rPr>
              <a:t>return</a:t>
            </a:r>
            <a:r>
              <a:rPr lang="en-US" sz="2200" b="0" i="0" u="none" strike="noStrike" kern="1200" cap="none" dirty="0">
                <a:solidFill>
                  <a:schemeClr val="tx1"/>
                </a:solidFill>
                <a:effectLst/>
                <a:latin typeface="Helvetica Neue"/>
                <a:ea typeface="Helvetica Neue"/>
                <a:cs typeface="Helvetica Neue"/>
                <a:sym typeface="Helvetica Neue"/>
              </a:rPr>
              <a:t> statement tells the browser to return the </a:t>
            </a:r>
            <a:r>
              <a:rPr lang="en-US" dirty="0"/>
              <a:t>result</a:t>
            </a:r>
            <a:r>
              <a:rPr lang="en-US" sz="2200" b="0" i="0" u="none" strike="noStrike" kern="1200" cap="none" dirty="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a:solidFill>
                  <a:schemeClr val="tx1"/>
                </a:solidFill>
                <a:effectLst/>
                <a:latin typeface="Helvetica Neue"/>
                <a:ea typeface="Helvetica Neue"/>
                <a:cs typeface="Helvetica Neue"/>
                <a:sym typeface="Helvetica Neue"/>
              </a:rPr>
              <a:t>This is called variable </a:t>
            </a:r>
            <a:r>
              <a:rPr lang="en-US" sz="2200" b="0" i="0" u="none" strike="noStrike" kern="1200" cap="none" dirty="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a:solidFill>
                  <a:schemeClr val="tx1"/>
                </a:solidFill>
                <a:effectLst/>
                <a:latin typeface="Helvetica Neue"/>
                <a:ea typeface="Helvetica Neue"/>
                <a:cs typeface="Helvetica Neue"/>
                <a:sym typeface="Helvetica Neue"/>
              </a:rPr>
              <a:t> element in the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a:solidFill>
                  <a:schemeClr val="tx1"/>
                </a:solidFill>
                <a:effectLst/>
                <a:latin typeface="Helvetica Neue"/>
                <a:ea typeface="Helvetica Neue"/>
                <a:cs typeface="Helvetica Neue"/>
                <a:sym typeface="Helvetica Neue"/>
              </a:rPr>
              <a:t>onclick</a:t>
            </a:r>
            <a:r>
              <a:rPr lang="en-US" sz="2200" b="0" i="0" u="none" strike="noStrike" kern="1200" cap="none" dirty="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img</a:t>
            </a:r>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r>
              <a:rPr lang="en-US" sz="2200" b="0" i="0" u="none" strike="noStrike" kern="1200" cap="none" dirty="0" err="1">
                <a:solidFill>
                  <a:schemeClr val="tx1"/>
                </a:solidFill>
                <a:effectLst/>
                <a:latin typeface="Helvetica Neue"/>
                <a:ea typeface="Helvetica Neue"/>
                <a:cs typeface="Helvetica Neue"/>
                <a:sym typeface="Helvetica Neue"/>
              </a:rPr>
              <a:t>myImage.onclick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myImage.getAttribute</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','images/firefox2.png');</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sz="2200" b="0" i="0" u="none" strike="noStrike" kern="1200" cap="none" dirty="0">
              <a:solidFill>
                <a:schemeClr val="tx1"/>
              </a:solidFill>
              <a:effectLst/>
              <a:latin typeface="Helvetica Neue"/>
              <a:ea typeface="Helvetica Neue"/>
              <a:cs typeface="Helvetica Neue"/>
              <a:sym typeface="Helvetica Neue"/>
            </a:endParaRP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myButton</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('button');</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function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err="1">
                <a:solidFill>
                  <a:schemeClr val="tx1"/>
                </a:solidFill>
                <a:effectLst/>
                <a:latin typeface="Helvetica Neue"/>
                <a:ea typeface="Helvetica Neue"/>
                <a:cs typeface="Helvetica Neue"/>
                <a:sym typeface="Helvetica Neue"/>
              </a:rPr>
              <a:t>localStorage.setItem</a:t>
            </a:r>
            <a:r>
              <a:rPr lang="en-US" sz="2200" b="0" i="0" u="none" strike="noStrike" kern="1200" cap="none" dirty="0">
                <a:solidFill>
                  <a:schemeClr val="tx1"/>
                </a:solidFill>
                <a:effectLst/>
                <a:latin typeface="Helvetica Neue"/>
                <a:ea typeface="Helvetica Neue"/>
                <a:cs typeface="Helvetica Neue"/>
                <a:sym typeface="Helvetica Neue"/>
              </a:rPr>
              <a:t>('name',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myButton.onclick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8" name="Shape 278"/>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PARSE:</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receiving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from</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is </a:t>
            </a:r>
            <a:r>
              <a:rPr lang="nl-NL" sz="2200" b="0" i="0" u="none" strike="noStrike" kern="1200" cap="none" dirty="0" err="1">
                <a:solidFill>
                  <a:schemeClr val="tx1"/>
                </a:solidFill>
                <a:effectLst/>
                <a:latin typeface="Helvetica Neue"/>
                <a:ea typeface="Helvetica Neue"/>
                <a:cs typeface="Helvetica Neue"/>
                <a:sym typeface="Helvetica Neue"/>
              </a:rPr>
              <a:t>always</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and</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becomes</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a:t>
            </a:r>
          </a:p>
          <a:p>
            <a:pPr lvl="0">
              <a:spcBef>
                <a:spcPts val="0"/>
              </a:spcBef>
              <a:buNone/>
            </a:pPr>
            <a:endParaRPr lang="nl-NL" dirty="0"/>
          </a:p>
          <a:p>
            <a:pPr lvl="0">
              <a:spcBef>
                <a:spcPts val="0"/>
              </a:spcBef>
              <a:buNone/>
            </a:pPr>
            <a:r>
              <a:rPr lang="nl-NL" dirty="0"/>
              <a:t>STRINGIFY:</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sending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has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be</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Convert</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 </a:t>
            </a:r>
            <a:r>
              <a:rPr lang="nl-NL" sz="2200" b="0" i="0" u="none" strike="noStrike" kern="1200" cap="none" dirty="0" err="1">
                <a:solidFill>
                  <a:schemeClr val="tx1"/>
                </a:solidFill>
                <a:effectLst/>
                <a:latin typeface="Helvetica Neue"/>
                <a:ea typeface="Helvetica Neue"/>
                <a:cs typeface="Helvetica Neue"/>
                <a:sym typeface="Helvetica Neue"/>
              </a:rPr>
              <a:t>into</a:t>
            </a:r>
            <a:r>
              <a:rPr lang="nl-NL" sz="2200" b="0" i="0" u="none" strike="noStrike" kern="1200" cap="none" dirty="0">
                <a:solidFill>
                  <a:schemeClr val="tx1"/>
                </a:solidFill>
                <a:effectLst/>
                <a:latin typeface="Helvetica Neue"/>
                <a:ea typeface="Helvetica Neue"/>
                <a:cs typeface="Helvetica Neue"/>
                <a:sym typeface="Helvetica Neue"/>
              </a:rPr>
              <a:t> a string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JSON.stringify</a:t>
            </a:r>
            <a:r>
              <a:rPr lang="nl-NL" sz="2200" b="0" i="0" u="none" strike="noStrike" kern="1200" cap="none" dirty="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filewalker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node_modules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p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%s', p))</a:t>
            </a:r>
          </a:p>
          <a:p>
            <a:r>
              <a:rPr lang="en-US" sz="2200" b="0" i="0" u="none" strike="noStrike" kern="1200" cap="none" dirty="0">
                <a:solidFill>
                  <a:schemeClr val="tx1"/>
                </a:solidFill>
                <a:effectLst/>
                <a:latin typeface="Helvetica Neue"/>
                <a:ea typeface="Helvetica Neue"/>
                <a:cs typeface="Helvetica Neue"/>
                <a:sym typeface="Helvetica Neue"/>
              </a:rPr>
              <a:t>.on('file', (p, s)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('file: %s, %d bytes', p, </a:t>
            </a:r>
            <a:r>
              <a:rPr lang="en-US" sz="2200" b="0" i="0" u="none" strike="noStrike" kern="1200" cap="none" dirty="0" err="1">
                <a:solidFill>
                  <a:schemeClr val="tx1"/>
                </a:solidFill>
                <a:effectLst/>
                <a:latin typeface="Helvetica Neue"/>
                <a:ea typeface="Helvetica Neue"/>
                <a:cs typeface="Helvetica Neue"/>
                <a:sym typeface="Helvetica Neue"/>
              </a:rPr>
              <a:t>s.size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.on('done', ()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('%d </a:t>
            </a:r>
            <a:r>
              <a:rPr lang="en-US" sz="2200" b="0" i="0" u="none" strike="noStrike" kern="1200" cap="none" dirty="0" err="1">
                <a:solidFill>
                  <a:schemeClr val="tx1"/>
                </a:solidFill>
                <a:effectLst/>
                <a:latin typeface="Helvetica Neue"/>
                <a:ea typeface="Helvetica Neue"/>
                <a:cs typeface="Helvetica Neue"/>
                <a:sym typeface="Helvetica Neue"/>
              </a:rPr>
              <a:t>dirs</a:t>
            </a:r>
            <a:r>
              <a:rPr lang="en-US" sz="2200" b="0" i="0" u="none" strike="noStrike" kern="1200" cap="none" dirty="0">
                <a:solidFill>
                  <a:schemeClr val="tx1"/>
                </a:solidFill>
                <a:effectLst/>
                <a:latin typeface="Helvetica Neue"/>
                <a:ea typeface="Helvetica Neue"/>
                <a:cs typeface="Helvetica Neue"/>
                <a:sym typeface="Helvetica Neue"/>
              </a:rPr>
              <a:t>, %d files, %d bytes', </a:t>
            </a:r>
            <a:r>
              <a:rPr lang="en-US" sz="2200" b="0" i="0" u="none" strike="noStrike" kern="1200" cap="none" dirty="0" err="1">
                <a:solidFill>
                  <a:schemeClr val="tx1"/>
                </a:solidFill>
                <a:effectLst/>
                <a:latin typeface="Helvetica Neue"/>
                <a:ea typeface="Helvetica Neue"/>
                <a:cs typeface="Helvetica Neue"/>
                <a:sym typeface="Helvetica Neue"/>
              </a:rPr>
              <a:t>this.dirs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this.files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this.bytes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solidFill>
                  <a:schemeClr val="bg1"/>
                </a:solidFill>
              </a:rPr>
              <a:t>www.npmjs.com</a:t>
            </a:r>
            <a:r>
              <a:rPr lang="en-US" dirty="0">
                <a:solidFill>
                  <a:schemeClr val="bg1"/>
                </a:solidFill>
              </a:rPr>
              <a:t>/package/</a:t>
            </a:r>
            <a:r>
              <a:rPr lang="en-US" dirty="0" err="1">
                <a:solidFill>
                  <a:schemeClr val="bg1"/>
                </a:solidFill>
              </a:rPr>
              <a:t>cors</a:t>
            </a:r>
            <a:endParaRPr lang="en-US" dirty="0"/>
          </a:p>
        </p:txBody>
      </p:sp>
    </p:spTree>
    <p:extLst>
      <p:ext uri="{BB962C8B-B14F-4D97-AF65-F5344CB8AC3E}">
        <p14:creationId xmlns:p14="http://schemas.microsoft.com/office/powerpoint/2010/main" val="20365681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codeburst.io</a:t>
            </a:r>
            <a:r>
              <a:rPr lang="en-US" dirty="0"/>
              <a:t>/build-a-weather-website-in-30-minutes-with-node-js-express-openweather-a317f904897b</a:t>
            </a:r>
          </a:p>
        </p:txBody>
      </p:sp>
    </p:spTree>
    <p:extLst>
      <p:ext uri="{BB962C8B-B14F-4D97-AF65-F5344CB8AC3E}">
        <p14:creationId xmlns:p14="http://schemas.microsoft.com/office/powerpoint/2010/main" val="43472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itnext.io/learn-how-full-stack-apps-work-by-building-a-simple-one-using-javascript-part-1-38e237694012"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www.npmjs.com/package/cors"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dn/beginner-html-site-styled/archive/gh-pages.zi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
        <p:nvSpPr>
          <p:cNvPr id="60" name="Shape 60"/>
          <p:cNvSpPr txBox="1">
            <a:spLocks noGrp="1"/>
          </p:cNvSpPr>
          <p:nvPr>
            <p:ph type="subTitle" idx="4294967295"/>
          </p:nvPr>
        </p:nvSpPr>
        <p:spPr>
          <a:xfrm>
            <a:off x="892968" y="2652117"/>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21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dependency.</a:t>
            </a:r>
          </a:p>
          <a:p>
            <a:pPr marL="114300" indent="0" algn="ctr">
              <a:buNone/>
            </a:pPr>
            <a:r>
              <a:rPr lang="en-US" dirty="0"/>
              <a:t>Add the following in your </a:t>
            </a:r>
            <a:r>
              <a:rPr lang="en-US" dirty="0" err="1"/>
              <a:t>nodeScript</a:t>
            </a:r>
            <a:r>
              <a:rPr lang="en-US" dirty="0"/>
              <a:t>:</a:t>
            </a:r>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p>
        </p:txBody>
      </p:sp>
      <p:sp>
        <p:nvSpPr>
          <p:cNvPr id="3" name="Text Placeholder 2"/>
          <p:cNvSpPr>
            <a:spLocks noGrp="1"/>
          </p:cNvSpPr>
          <p:nvPr>
            <p:ph type="body" idx="1"/>
          </p:nvPr>
        </p:nvSpPr>
        <p:spPr/>
        <p:txBody>
          <a:bodyPr/>
          <a:lstStyle/>
          <a:p>
            <a:pPr marL="114300" indent="0">
              <a:buNone/>
            </a:pPr>
            <a:r>
              <a:rPr lang="en-US" dirty="0"/>
              <a:t>Using the following code we can traverse a directory:</a:t>
            </a:r>
          </a:p>
          <a:p>
            <a:pPr marL="965200" lvl="3" indent="0">
              <a:buNone/>
            </a:pPr>
            <a:r>
              <a:rPr lang="en-US" b="1" dirty="0" err="1">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Execute script</a:t>
            </a:r>
          </a:p>
        </p:txBody>
      </p:sp>
      <p:sp>
        <p:nvSpPr>
          <p:cNvPr id="3" name="Text Placeholder 2"/>
          <p:cNvSpPr>
            <a:spLocks noGrp="1"/>
          </p:cNvSpPr>
          <p:nvPr>
            <p:ph type="body" idx="1"/>
          </p:nvPr>
        </p:nvSpPr>
        <p:spPr/>
        <p:txBody>
          <a:bodyPr/>
          <a:lstStyle/>
          <a:p>
            <a:pPr marL="114300" indent="0" algn="ctr">
              <a:buNone/>
            </a:pPr>
            <a:r>
              <a:rPr lang="en-US" dirty="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create REST-API</a:t>
            </a:r>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sp>
        <p:nvSpPr>
          <p:cNvPr id="3" name="Text Placeholder 2"/>
          <p:cNvSpPr>
            <a:spLocks noGrp="1"/>
          </p:cNvSpPr>
          <p:nvPr>
            <p:ph type="body" idx="1"/>
          </p:nvPr>
        </p:nvSpPr>
        <p:spPr/>
        <p:txBody>
          <a:bodyPr/>
          <a:lstStyle/>
          <a:p>
            <a:r>
              <a:rPr lang="en-US" dirty="0" err="1"/>
              <a:t>Node.js</a:t>
            </a:r>
            <a:endParaRPr lang="en-US" dirty="0"/>
          </a:p>
          <a:p>
            <a:r>
              <a:rPr lang="en-US" dirty="0" err="1"/>
              <a:t>ExpressJS</a:t>
            </a:r>
            <a:r>
              <a:rPr lang="en-US" dirty="0"/>
              <a:t>: </a:t>
            </a:r>
            <a:r>
              <a:rPr lang="en-US" i="1" dirty="0">
                <a:solidFill>
                  <a:srgbClr val="FFC000"/>
                </a:solidFill>
              </a:rPr>
              <a:t>for REST API</a:t>
            </a:r>
          </a:p>
          <a:p>
            <a:r>
              <a:rPr lang="en-US" b="1" dirty="0"/>
              <a:t>body</a:t>
            </a:r>
            <a:r>
              <a:rPr lang="en-US" dirty="0"/>
              <a:t>-parser</a:t>
            </a:r>
          </a:p>
          <a:p>
            <a:r>
              <a:rPr lang="en-US" dirty="0"/>
              <a:t>Faker: </a:t>
            </a:r>
            <a:r>
              <a:rPr lang="en-US" i="1" dirty="0">
                <a:solidFill>
                  <a:srgbClr val="FFC000"/>
                </a:solidFill>
              </a:rPr>
              <a:t>generate 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HTTP?</a:t>
            </a:r>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Netscape asked Ecma International to create specification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Started in 1996, first release in 1997</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Text Placeholder 2"/>
          <p:cNvSpPr>
            <a:spLocks noGrp="1"/>
          </p:cNvSpPr>
          <p:nvPr>
            <p:ph type="body" idx="1"/>
          </p:nvPr>
        </p:nvSpPr>
        <p:spPr/>
        <p:txBody>
          <a:bodyPr/>
          <a:lstStyle/>
          <a:p>
            <a:pPr marL="114300" indent="0" algn="ctr">
              <a:buNone/>
            </a:pPr>
            <a:endParaRPr lang="en-US" sz="1100" b="1" dirty="0"/>
          </a:p>
          <a:p>
            <a:pPr marL="114300" indent="0" algn="ctr">
              <a:buNone/>
            </a:pPr>
            <a:r>
              <a:rPr lang="en-US" sz="1100" b="1" dirty="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Text Placeholder 2"/>
          <p:cNvSpPr>
            <a:spLocks noGrp="1"/>
          </p:cNvSpPr>
          <p:nvPr>
            <p:ph type="body" idx="1"/>
          </p:nvPr>
        </p:nvSpPr>
        <p:spPr/>
        <p:txBody>
          <a:bodyPr/>
          <a:lstStyle/>
          <a:p>
            <a:r>
              <a:rPr lang="en-US" b="1" dirty="0"/>
              <a:t>GET is used to request data from a specified 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Method</a:t>
            </a:r>
          </a:p>
        </p:txBody>
      </p:sp>
      <p:sp>
        <p:nvSpPr>
          <p:cNvPr id="3" name="Text Placeholder 2"/>
          <p:cNvSpPr>
            <a:spLocks noGrp="1"/>
          </p:cNvSpPr>
          <p:nvPr>
            <p:ph type="body" idx="1"/>
          </p:nvPr>
        </p:nvSpPr>
        <p:spPr/>
        <p:txBody>
          <a:bodyPr/>
          <a:lstStyle/>
          <a:p>
            <a:r>
              <a:rPr lang="en-US" b="1" dirty="0"/>
              <a:t>POST is used to send data to a server to create/update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50E1-D22F-154F-87DA-A80E10CA38EB}"/>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E875EC1-D204-D743-BF9B-543D4B5C5107}"/>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3E226C9-DAF3-5147-9CC9-BACAF7871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5" y="1272445"/>
            <a:ext cx="6099865" cy="3679456"/>
          </a:xfrm>
          <a:prstGeom prst="rect">
            <a:avLst/>
          </a:prstGeom>
        </p:spPr>
      </p:pic>
    </p:spTree>
    <p:extLst>
      <p:ext uri="{BB962C8B-B14F-4D97-AF65-F5344CB8AC3E}">
        <p14:creationId xmlns:p14="http://schemas.microsoft.com/office/powerpoint/2010/main" val="6016512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t>
            </a:r>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pPr lvl="1"/>
            <a:r>
              <a:rPr lang="en-US" dirty="0"/>
              <a:t>execute other scripts while waiting for server response</a:t>
            </a:r>
          </a:p>
          <a:p>
            <a:pPr lvl="1"/>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Promise Syntax</a:t>
            </a:r>
          </a:p>
        </p:txBody>
      </p:sp>
      <p:sp>
        <p:nvSpPr>
          <p:cNvPr id="3" name="Text Placeholder 2"/>
          <p:cNvSpPr>
            <a:spLocks noGrp="1"/>
          </p:cNvSpPr>
          <p:nvPr>
            <p:ph type="body" idx="1"/>
          </p:nvPr>
        </p:nvSpPr>
        <p:spPr/>
        <p:txBody>
          <a:bodyPr/>
          <a:lstStyle/>
          <a:p>
            <a:pPr marL="95428" indent="0" algn="ctr">
              <a:buNone/>
            </a:pPr>
            <a:r>
              <a:rPr lang="nl-NL" sz="2109" dirty="0" err="1"/>
              <a:t>Service</a:t>
            </a:r>
            <a:r>
              <a:rPr lang="nl-NL" sz="2109" b="1" dirty="0" err="1"/>
              <a:t>.get</a:t>
            </a:r>
            <a:r>
              <a:rPr lang="nl-NL" sz="2109" b="1" dirty="0"/>
              <a:t>()</a:t>
            </a:r>
          </a:p>
          <a:p>
            <a:pPr marL="95428" indent="0" algn="ctr">
              <a:buNone/>
            </a:pPr>
            <a:r>
              <a:rPr lang="nl-NL" sz="2109" b="1" dirty="0"/>
              <a:t>.</a:t>
            </a:r>
            <a:r>
              <a:rPr lang="nl-NL" sz="2109" b="1" dirty="0" err="1"/>
              <a:t>then</a:t>
            </a:r>
            <a:r>
              <a:rPr lang="nl-NL" sz="2109" dirty="0"/>
              <a:t>(x </a:t>
            </a:r>
            <a:r>
              <a:rPr lang="nl-NL" sz="2109" dirty="0">
                <a:sym typeface="Wingdings"/>
              </a:rPr>
              <a:t>=&gt; </a:t>
            </a:r>
            <a:r>
              <a:rPr lang="nl-NL" sz="2109" dirty="0" err="1">
                <a:sym typeface="Wingdings"/>
              </a:rPr>
              <a:t>console.log</a:t>
            </a:r>
            <a:r>
              <a:rPr lang="nl-NL" sz="2109" dirty="0">
                <a:sym typeface="Wingdings"/>
              </a:rPr>
              <a:t>(x)</a:t>
            </a:r>
            <a:r>
              <a:rPr lang="nl-NL" sz="2109" dirty="0"/>
              <a:t>) </a:t>
            </a:r>
            <a:r>
              <a:rPr lang="nl-NL" sz="2109" i="1" dirty="0">
                <a:solidFill>
                  <a:srgbClr val="FF0000"/>
                </a:solidFill>
                <a:sym typeface="Wingdings"/>
              </a:rPr>
              <a:t> </a:t>
            </a:r>
            <a:r>
              <a:rPr lang="nl-NL" sz="2109" i="1" dirty="0" err="1">
                <a:solidFill>
                  <a:srgbClr val="FF0000"/>
                </a:solidFill>
                <a:sym typeface="Wingdings"/>
              </a:rPr>
              <a:t>onsucces</a:t>
            </a:r>
            <a:endParaRPr lang="nl-NL" sz="2109" i="1" dirty="0">
              <a:solidFill>
                <a:srgbClr val="FF0000"/>
              </a:solidFill>
            </a:endParaRPr>
          </a:p>
          <a:p>
            <a:pPr marL="95428" indent="0" algn="ctr">
              <a:buNone/>
            </a:pPr>
            <a:r>
              <a:rPr lang="nl-NL" sz="2109" b="1" dirty="0"/>
              <a:t>.catch</a:t>
            </a:r>
            <a:r>
              <a:rPr lang="nl-NL" sz="2109" dirty="0"/>
              <a:t>(error =&gt; </a:t>
            </a:r>
            <a:r>
              <a:rPr lang="nl-NL" sz="2109" dirty="0" err="1"/>
              <a:t>console.log</a:t>
            </a:r>
            <a:r>
              <a:rPr lang="nl-NL" sz="2109" dirty="0"/>
              <a:t>(error)) </a:t>
            </a:r>
            <a:r>
              <a:rPr lang="nl-NL" sz="2109" i="1" dirty="0">
                <a:solidFill>
                  <a:srgbClr val="FF0000"/>
                </a:solidFill>
                <a:sym typeface="Wingdings"/>
              </a:rPr>
              <a:t> </a:t>
            </a:r>
            <a:r>
              <a:rPr lang="nl-NL" sz="2109" i="1" dirty="0" err="1">
                <a:solidFill>
                  <a:srgbClr val="FF0000"/>
                </a:solidFill>
                <a:sym typeface="Wingdings"/>
              </a:rPr>
              <a:t>onerror</a:t>
            </a:r>
            <a:endParaRPr lang="nl-NL" sz="2109" i="1" dirty="0">
              <a:solidFill>
                <a:srgbClr val="FF0000"/>
              </a:solidFill>
            </a:endParaRPr>
          </a:p>
          <a:p>
            <a:endParaRPr lang="en-US" dirty="0"/>
          </a:p>
        </p:txBody>
      </p:sp>
    </p:spTree>
    <p:extLst>
      <p:ext uri="{BB962C8B-B14F-4D97-AF65-F5344CB8AC3E}">
        <p14:creationId xmlns:p14="http://schemas.microsoft.com/office/powerpoint/2010/main" val="31905757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A19E-3449-FF4B-8AAD-7E30E77658C9}"/>
              </a:ext>
            </a:extLst>
          </p:cNvPr>
          <p:cNvSpPr>
            <a:spLocks noGrp="1"/>
          </p:cNvSpPr>
          <p:nvPr>
            <p:ph type="title"/>
          </p:nvPr>
        </p:nvSpPr>
        <p:spPr/>
        <p:txBody>
          <a:bodyPr/>
          <a:lstStyle/>
          <a:p>
            <a:r>
              <a:rPr lang="en-US" dirty="0" err="1"/>
              <a:t>Async</a:t>
            </a:r>
            <a:r>
              <a:rPr lang="en-US" dirty="0"/>
              <a:t> with AXIOS</a:t>
            </a:r>
          </a:p>
        </p:txBody>
      </p:sp>
      <p:sp>
        <p:nvSpPr>
          <p:cNvPr id="3" name="Text Placeholder 2">
            <a:extLst>
              <a:ext uri="{FF2B5EF4-FFF2-40B4-BE49-F238E27FC236}">
                <a16:creationId xmlns:a16="http://schemas.microsoft.com/office/drawing/2014/main" id="{71193213-F1A2-1545-9CA6-7EE55398DEEA}"/>
              </a:ext>
            </a:extLst>
          </p:cNvPr>
          <p:cNvSpPr>
            <a:spLocks noGrp="1"/>
          </p:cNvSpPr>
          <p:nvPr>
            <p:ph type="body" idx="1"/>
          </p:nvPr>
        </p:nvSpPr>
        <p:spPr/>
        <p:txBody>
          <a:bodyPr/>
          <a:lstStyle/>
          <a:p>
            <a:pPr marL="406400" lvl="1" indent="0">
              <a:buNone/>
            </a:pPr>
            <a:r>
              <a:rPr lang="en-US" dirty="0"/>
              <a:t>Promise based HTTP client for the browser</a:t>
            </a:r>
          </a:p>
        </p:txBody>
      </p:sp>
    </p:spTree>
    <p:extLst>
      <p:ext uri="{BB962C8B-B14F-4D97-AF65-F5344CB8AC3E}">
        <p14:creationId xmlns:p14="http://schemas.microsoft.com/office/powerpoint/2010/main" val="8156126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CD1-675A-A944-96C3-4E1EEFD78DCA}"/>
              </a:ext>
            </a:extLst>
          </p:cNvPr>
          <p:cNvSpPr>
            <a:spLocks noGrp="1"/>
          </p:cNvSpPr>
          <p:nvPr>
            <p:ph type="title"/>
          </p:nvPr>
        </p:nvSpPr>
        <p:spPr/>
        <p:txBody>
          <a:bodyPr/>
          <a:lstStyle/>
          <a:p>
            <a:r>
              <a:rPr lang="en-US" dirty="0"/>
              <a:t>CORS</a:t>
            </a:r>
          </a:p>
        </p:txBody>
      </p:sp>
      <p:sp>
        <p:nvSpPr>
          <p:cNvPr id="3" name="Text Placeholder 2">
            <a:extLst>
              <a:ext uri="{FF2B5EF4-FFF2-40B4-BE49-F238E27FC236}">
                <a16:creationId xmlns:a16="http://schemas.microsoft.com/office/drawing/2014/main" id="{19E207C2-8E4B-984F-9312-E2FEFBBF4DA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4130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644" y="996162"/>
            <a:ext cx="4029516" cy="4147338"/>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077D-86A1-1244-92B4-0EB026025E53}"/>
              </a:ext>
            </a:extLst>
          </p:cNvPr>
          <p:cNvSpPr>
            <a:spLocks noGrp="1"/>
          </p:cNvSpPr>
          <p:nvPr>
            <p:ph type="title"/>
          </p:nvPr>
        </p:nvSpPr>
        <p:spPr/>
        <p:txBody>
          <a:bodyPr/>
          <a:lstStyle/>
          <a:p>
            <a:r>
              <a:rPr lang="en-US" dirty="0"/>
              <a:t>Exercise Full stack 1 + 2 </a:t>
            </a:r>
          </a:p>
        </p:txBody>
      </p:sp>
      <p:sp>
        <p:nvSpPr>
          <p:cNvPr id="3" name="Text Placeholder 2">
            <a:extLst>
              <a:ext uri="{FF2B5EF4-FFF2-40B4-BE49-F238E27FC236}">
                <a16:creationId xmlns:a16="http://schemas.microsoft.com/office/drawing/2014/main" id="{61541A37-E3E9-1549-835C-EF37AE27483E}"/>
              </a:ext>
            </a:extLst>
          </p:cNvPr>
          <p:cNvSpPr>
            <a:spLocks noGrp="1"/>
          </p:cNvSpPr>
          <p:nvPr>
            <p:ph type="body" idx="1"/>
          </p:nvPr>
        </p:nvSpPr>
        <p:spPr/>
        <p:txBody>
          <a:bodyPr/>
          <a:lstStyle/>
          <a:p>
            <a:pPr marL="114300" indent="0">
              <a:buNone/>
            </a:pPr>
            <a:r>
              <a:rPr lang="en-US" dirty="0">
                <a:solidFill>
                  <a:schemeClr val="tx1"/>
                </a:solidFill>
                <a:highlight>
                  <a:srgbClr val="FFFF00"/>
                </a:highlight>
                <a:hlinkClick r:id="rId3"/>
              </a:rPr>
              <a:t>https://itnext.io/learn-how-full-stack-apps-work-by-building-a-simple-one-using-javascript-part-1-38e237694012</a:t>
            </a:r>
            <a:endParaRPr lang="en-US" dirty="0">
              <a:solidFill>
                <a:schemeClr val="tx1"/>
              </a:solidFill>
              <a:highlight>
                <a:srgbClr val="FFFF00"/>
              </a:highlight>
            </a:endParaRPr>
          </a:p>
          <a:p>
            <a:pPr marL="114300" indent="0">
              <a:buNone/>
            </a:pPr>
            <a:r>
              <a:rPr lang="en-US" dirty="0">
                <a:solidFill>
                  <a:schemeClr val="tx1"/>
                </a:solidFill>
              </a:rPr>
              <a:t>https://</a:t>
            </a:r>
            <a:endParaRPr lang="en-US" dirty="0">
              <a:solidFill>
                <a:schemeClr val="bg1"/>
              </a:solidFill>
              <a:highlight>
                <a:srgbClr val="FFFF00"/>
              </a:highlight>
            </a:endParaRPr>
          </a:p>
        </p:txBody>
      </p:sp>
    </p:spTree>
    <p:extLst>
      <p:ext uri="{BB962C8B-B14F-4D97-AF65-F5344CB8AC3E}">
        <p14:creationId xmlns:p14="http://schemas.microsoft.com/office/powerpoint/2010/main" val="1927857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C8FC-DE99-A14E-B329-2DD991707C51}"/>
              </a:ext>
            </a:extLst>
          </p:cNvPr>
          <p:cNvSpPr>
            <a:spLocks noGrp="1"/>
          </p:cNvSpPr>
          <p:nvPr>
            <p:ph type="title"/>
          </p:nvPr>
        </p:nvSpPr>
        <p:spPr/>
        <p:txBody>
          <a:bodyPr/>
          <a:lstStyle/>
          <a:p>
            <a:r>
              <a:rPr lang="en-US" dirty="0"/>
              <a:t>configure the CORS</a:t>
            </a:r>
          </a:p>
        </p:txBody>
      </p:sp>
      <p:sp>
        <p:nvSpPr>
          <p:cNvPr id="3" name="Text Placeholder 2">
            <a:extLst>
              <a:ext uri="{FF2B5EF4-FFF2-40B4-BE49-F238E27FC236}">
                <a16:creationId xmlns:a16="http://schemas.microsoft.com/office/drawing/2014/main" id="{718EF9D3-D03C-EA46-87C5-0CABEE65A478}"/>
              </a:ext>
            </a:extLst>
          </p:cNvPr>
          <p:cNvSpPr>
            <a:spLocks noGrp="1"/>
          </p:cNvSpPr>
          <p:nvPr>
            <p:ph type="body" idx="1"/>
          </p:nvPr>
        </p:nvSpPr>
        <p:spPr/>
        <p:txBody>
          <a:bodyPr/>
          <a:lstStyle/>
          <a:p>
            <a:r>
              <a:rPr lang="en-US" dirty="0"/>
              <a:t>see: </a:t>
            </a:r>
            <a:r>
              <a:rPr lang="en-US" dirty="0">
                <a:solidFill>
                  <a:schemeClr val="bg1"/>
                </a:solidFill>
                <a:highlight>
                  <a:srgbClr val="FFFF00"/>
                </a:highlight>
                <a:hlinkClick r:id="rId2"/>
              </a:rPr>
              <a:t>www.npmjs.com/package/cors</a:t>
            </a:r>
            <a:endParaRPr lang="en-US" dirty="0">
              <a:solidFill>
                <a:schemeClr val="bg1"/>
              </a:solidFill>
            </a:endParaRPr>
          </a:p>
          <a:p>
            <a:endParaRPr lang="en-US" dirty="0"/>
          </a:p>
        </p:txBody>
      </p:sp>
    </p:spTree>
    <p:extLst>
      <p:ext uri="{BB962C8B-B14F-4D97-AF65-F5344CB8AC3E}">
        <p14:creationId xmlns:p14="http://schemas.microsoft.com/office/powerpoint/2010/main" val="3618078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65D4-3EDE-C743-93EF-ED3D7215F4B0}"/>
              </a:ext>
            </a:extLst>
          </p:cNvPr>
          <p:cNvSpPr>
            <a:spLocks noGrp="1"/>
          </p:cNvSpPr>
          <p:nvPr>
            <p:ph type="title"/>
          </p:nvPr>
        </p:nvSpPr>
        <p:spPr/>
        <p:txBody>
          <a:bodyPr/>
          <a:lstStyle/>
          <a:p>
            <a:r>
              <a:rPr lang="en-US" dirty="0" err="1"/>
              <a:t>Async</a:t>
            </a:r>
            <a:r>
              <a:rPr lang="en-US" dirty="0"/>
              <a:t> Exercise</a:t>
            </a:r>
          </a:p>
        </p:txBody>
      </p:sp>
      <p:sp>
        <p:nvSpPr>
          <p:cNvPr id="3" name="Text Placeholder 2">
            <a:extLst>
              <a:ext uri="{FF2B5EF4-FFF2-40B4-BE49-F238E27FC236}">
                <a16:creationId xmlns:a16="http://schemas.microsoft.com/office/drawing/2014/main" id="{46E4C318-6432-A94F-8F00-03A754832667}"/>
              </a:ext>
            </a:extLst>
          </p:cNvPr>
          <p:cNvSpPr>
            <a:spLocks noGrp="1"/>
          </p:cNvSpPr>
          <p:nvPr>
            <p:ph type="body" idx="1"/>
          </p:nvPr>
        </p:nvSpPr>
        <p:spPr/>
        <p:txBody>
          <a:bodyPr/>
          <a:lstStyle/>
          <a:p>
            <a:r>
              <a:rPr lang="en-US" dirty="0"/>
              <a:t>https://</a:t>
            </a:r>
            <a:r>
              <a:rPr lang="en-US" dirty="0" err="1"/>
              <a:t>www.valentinog.com</a:t>
            </a:r>
            <a:r>
              <a:rPr lang="en-US" dirty="0"/>
              <a:t>/blog/http-requests-node-</a:t>
            </a:r>
            <a:r>
              <a:rPr lang="en-US" dirty="0" err="1"/>
              <a:t>js</a:t>
            </a:r>
            <a:r>
              <a:rPr lang="en-US" dirty="0"/>
              <a:t>-</a:t>
            </a:r>
            <a:r>
              <a:rPr lang="en-US" dirty="0" err="1"/>
              <a:t>async</a:t>
            </a:r>
            <a:r>
              <a:rPr lang="en-US" dirty="0"/>
              <a:t>-await/</a:t>
            </a:r>
          </a:p>
        </p:txBody>
      </p:sp>
    </p:spTree>
    <p:extLst>
      <p:ext uri="{BB962C8B-B14F-4D97-AF65-F5344CB8AC3E}">
        <p14:creationId xmlns:p14="http://schemas.microsoft.com/office/powerpoint/2010/main" val="4006892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68" y="2655465"/>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100" b="0" i="0" u="none" strike="noStrike" cap="none">
                <a:solidFill>
                  <a:srgbClr val="FFFFFF"/>
                </a:solidFill>
                <a:latin typeface="Helvetica Neue"/>
                <a:ea typeface="Helvetica Neue"/>
                <a:cs typeface="Helvetica Neue"/>
                <a:sym typeface="Helvetica Neue"/>
              </a:rPr>
              <a:t>The Basics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What is JavaScript?</a:t>
            </a:r>
            <a:br>
              <a:rPr lang="en-US" b="1" dirty="0"/>
            </a:br>
            <a:endParaRPr lang="en-US" dirty="0"/>
          </a:p>
        </p:txBody>
      </p:sp>
      <p:sp>
        <p:nvSpPr>
          <p:cNvPr id="3" name="Text Placeholder 2"/>
          <p:cNvSpPr>
            <a:spLocks noGrp="1"/>
          </p:cNvSpPr>
          <p:nvPr>
            <p:ph type="body" idx="1"/>
          </p:nvPr>
        </p:nvSpPr>
        <p:spPr/>
        <p:txBody>
          <a:bodyPr/>
          <a:lstStyle/>
          <a:p>
            <a:pPr marL="114300" indent="0">
              <a:buNone/>
            </a:pPr>
            <a:r>
              <a:rPr lang="en-US" dirty="0"/>
              <a:t>JavaScript is a cross-platform, object-oriented scripting language used to make webpages interactive.</a:t>
            </a:r>
          </a:p>
        </p:txBody>
      </p:sp>
    </p:spTree>
    <p:extLst>
      <p:ext uri="{BB962C8B-B14F-4D97-AF65-F5344CB8AC3E}">
        <p14:creationId xmlns:p14="http://schemas.microsoft.com/office/powerpoint/2010/main" val="147197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Browser Console </a:t>
            </a:r>
            <a:br>
              <a:rPr lang="en-US" dirty="0"/>
            </a:br>
            <a:endParaRPr lang="en-US" dirty="0"/>
          </a:p>
        </p:txBody>
      </p:sp>
      <p:sp>
        <p:nvSpPr>
          <p:cNvPr id="3" name="Text Placeholder 2"/>
          <p:cNvSpPr>
            <a:spLocks noGrp="1"/>
          </p:cNvSpPr>
          <p:nvPr>
            <p:ph type="body" idx="1"/>
          </p:nvPr>
        </p:nvSpPr>
        <p:spPr/>
        <p:txBody>
          <a:bodyPr/>
          <a:lstStyle/>
          <a:p>
            <a:r>
              <a:rPr lang="en-US" b="1" dirty="0"/>
              <a:t>Internet Explorer  F12</a:t>
            </a:r>
          </a:p>
          <a:p>
            <a:r>
              <a:rPr lang="en-US" b="1" dirty="0"/>
              <a:t>Chrome </a:t>
            </a:r>
            <a:r>
              <a:rPr lang="en-US" dirty="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207" y="3190673"/>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a:t>Type the following in your </a:t>
            </a:r>
            <a:r>
              <a:rPr lang="en-US" dirty="0">
                <a:solidFill>
                  <a:srgbClr val="FFFF00"/>
                </a:solidFill>
              </a:rPr>
              <a:t>Browser Console</a:t>
            </a:r>
            <a:r>
              <a:rPr lang="en-US" dirty="0"/>
              <a:t>:</a:t>
            </a:r>
          </a:p>
          <a:p>
            <a:pPr marL="114300" indent="0" algn="ctr">
              <a:buNone/>
            </a:pPr>
            <a:r>
              <a:rPr lang="en-US" dirty="0" err="1"/>
              <a:t>console.log</a:t>
            </a:r>
            <a:r>
              <a:rPr lang="en-US" dirty="0"/>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/petereijgermans11/frontend-cursus</a:t>
            </a:r>
          </a:p>
        </p:txBody>
      </p:sp>
    </p:spTree>
    <p:extLst>
      <p:ext uri="{BB962C8B-B14F-4D97-AF65-F5344CB8AC3E}">
        <p14:creationId xmlns:p14="http://schemas.microsoft.com/office/powerpoint/2010/main" val="89127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Keep all of these layers separate</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in a </a:t>
            </a:r>
            <a:r>
              <a:rPr lang="en-US" dirty="0">
                <a:solidFill>
                  <a:srgbClr val="92D050"/>
                </a:solidFill>
              </a:rPr>
              <a:t>.</a:t>
            </a:r>
            <a:r>
              <a:rPr lang="en-US" dirty="0" err="1">
                <a:solidFill>
                  <a:srgbClr val="92D050"/>
                </a:solidFill>
              </a:rPr>
              <a:t>js</a:t>
            </a:r>
            <a:r>
              <a:rPr lang="en-US" dirty="0">
                <a:solidFill>
                  <a:srgbClr val="92D050"/>
                </a:solidFill>
              </a:rPr>
              <a:t>-file</a:t>
            </a:r>
          </a:p>
          <a:p>
            <a:pPr marL="114300" indent="0" algn="ctr">
              <a:buNone/>
            </a:pPr>
            <a:r>
              <a:rPr lang="en-US" dirty="0"/>
              <a:t>CSS styling in a </a:t>
            </a:r>
            <a:r>
              <a:rPr lang="en-US" dirty="0">
                <a:solidFill>
                  <a:srgbClr val="FFC000"/>
                </a:solidFill>
              </a:rPr>
              <a:t>.</a:t>
            </a:r>
            <a:r>
              <a:rPr lang="en-US" dirty="0" err="1">
                <a:solidFill>
                  <a:srgbClr val="FFC000"/>
                </a:solidFill>
              </a:rPr>
              <a:t>css</a:t>
            </a:r>
            <a:r>
              <a:rPr lang="en-US" dirty="0">
                <a:solidFill>
                  <a:srgbClr val="FFC000"/>
                </a:solidFill>
              </a:rPr>
              <a:t>-file</a:t>
            </a:r>
            <a:endParaRPr lang="en-US" dirty="0">
              <a:solidFill>
                <a:srgbClr val="C00000"/>
              </a:solidFill>
            </a:endParaRPr>
          </a:p>
          <a:p>
            <a:pPr marL="114300" indent="0" algn="ctr">
              <a:buNone/>
            </a:pPr>
            <a:r>
              <a:rPr lang="en-US" dirty="0"/>
              <a:t>HTML in a </a:t>
            </a:r>
            <a:r>
              <a:rPr lang="en-US" dirty="0">
                <a:solidFill>
                  <a:srgbClr val="FFFF0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Text Placeholder 2"/>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-US/docs/Learn/</a:t>
            </a:r>
            <a:r>
              <a:rPr lang="en-US" dirty="0" err="1"/>
              <a:t>Getting_started_with_the_web</a:t>
            </a:r>
            <a:r>
              <a:rPr lang="en-US" dirty="0"/>
              <a:t>/</a:t>
            </a:r>
            <a:r>
              <a:rPr lang="en-US" dirty="0" err="1"/>
              <a:t>JavaScript_basics</a:t>
            </a:r>
            <a:endParaRPr lang="en-US" dirty="0"/>
          </a:p>
        </p:txBody>
      </p:sp>
    </p:spTree>
    <p:extLst>
      <p:ext uri="{BB962C8B-B14F-4D97-AF65-F5344CB8AC3E}">
        <p14:creationId xmlns:p14="http://schemas.microsoft.com/office/powerpoint/2010/main" val="400521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p:txBody>
          <a:bodyPr/>
          <a:lstStyle/>
          <a:p>
            <a:r>
              <a:rPr lang="en-US" dirty="0">
                <a:hlinkClick r:id="rId3"/>
              </a:rPr>
              <a:t>https://github.com/mdn/beginner-html-site-styled/archive/gh-pages.zip</a:t>
            </a:r>
            <a:endParaRPr lang="en-US" dirty="0"/>
          </a:p>
        </p:txBody>
      </p:sp>
    </p:spTree>
    <p:extLst>
      <p:ext uri="{BB962C8B-B14F-4D97-AF65-F5344CB8AC3E}">
        <p14:creationId xmlns:p14="http://schemas.microsoft.com/office/powerpoint/2010/main" val="1514564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593" y="876299"/>
            <a:ext cx="4215589" cy="3239347"/>
          </a:xfrm>
          <a:prstGeom prst="rect">
            <a:avLst/>
          </a:prstGeom>
        </p:spPr>
      </p:pic>
      <p:pic>
        <p:nvPicPr>
          <p:cNvPr id="5" name="Picture 4"/>
          <p:cNvPicPr>
            <a:picLocks noChangeAspect="1"/>
          </p:cNvPicPr>
          <p:nvPr/>
        </p:nvPicPr>
        <p:blipFill>
          <a:blip r:embed="rId3"/>
          <a:stretch>
            <a:fillRect/>
          </a:stretch>
        </p:blipFill>
        <p:spPr>
          <a:xfrm>
            <a:off x="7008890" y="1725039"/>
            <a:ext cx="1569396" cy="1569396"/>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574" y="133945"/>
            <a:ext cx="3898613" cy="4663602"/>
          </a:xfrm>
          <a:prstGeom prst="rect">
            <a:avLst/>
          </a:prstGeom>
        </p:spPr>
      </p:pic>
    </p:spTree>
    <p:extLst>
      <p:ext uri="{BB962C8B-B14F-4D97-AF65-F5344CB8AC3E}">
        <p14:creationId xmlns:p14="http://schemas.microsoft.com/office/powerpoint/2010/main" val="955150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br>
              <a:rPr lang="en-US" sz="1100" dirty="0">
                <a:solidFill>
                  <a:srgbClr val="FFFF00"/>
                </a:solidFill>
              </a:rPr>
            </a:b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768158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100" dirty="0"/>
              <a:t>&lt;h1&gt;Mozilla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fox."&gt;</a:t>
            </a: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545" y="1124303"/>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pPr marL="114300" indent="0" algn="ctr">
              <a:buNone/>
            </a:pPr>
            <a:r>
              <a:rPr lang="en-US" dirty="0"/>
              <a:t>Create a new file called </a:t>
            </a:r>
            <a:r>
              <a:rPr lang="en-US" dirty="0" err="1">
                <a:solidFill>
                  <a:srgbClr val="FFFF00"/>
                </a:solidFill>
              </a:rPr>
              <a:t>main.js</a:t>
            </a:r>
            <a:r>
              <a:rPr lang="en-US" dirty="0">
                <a:solidFill>
                  <a:srgbClr val="FFFF00"/>
                </a:solidFill>
              </a:rPr>
              <a:t> </a:t>
            </a:r>
          </a:p>
          <a:p>
            <a:pPr marL="114300" indent="0" algn="ctr">
              <a:buNone/>
            </a:pPr>
            <a:r>
              <a:rPr lang="en-US" dirty="0"/>
              <a:t>Save 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99" y="602305"/>
            <a:ext cx="4827081" cy="3831496"/>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FFC000"/>
                </a:solidFill>
                <a:latin typeface="Helvetica Neue"/>
                <a:ea typeface="Helvetica Neue"/>
                <a:cs typeface="Helvetica Neue"/>
                <a:sym typeface="Helvetica Neue"/>
              </a:rPr>
              <a:t>Chrome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Use an </a:t>
            </a:r>
            <a:r>
              <a:rPr lang="en-US" dirty="0">
                <a:solidFill>
                  <a:srgbClr val="FFFF00"/>
                </a:solidFill>
              </a:rPr>
              <a:t>IDE</a:t>
            </a:r>
            <a:r>
              <a:rPr lang="en-US" dirty="0"/>
              <a:t> or </a:t>
            </a:r>
            <a:r>
              <a:rPr lang="en-US" i="1" dirty="0" err="1">
                <a:solidFill>
                  <a:srgbClr val="FFFF00"/>
                </a:solidFill>
              </a:rPr>
              <a:t>Nodepad</a:t>
            </a:r>
            <a:r>
              <a:rPr lang="en-US" i="1" dirty="0">
                <a:solidFill>
                  <a:srgbClr val="FFFF00"/>
                </a:solidFill>
              </a:rPr>
              <a:t>++</a:t>
            </a:r>
            <a:endParaRPr lang="en-US" sz="2400" b="0" i="1" u="none" strike="noStrike" cap="none" dirty="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5035280" y="2717260"/>
            <a:ext cx="601088" cy="601088"/>
          </a:xfrm>
          <a:prstGeom prst="rect">
            <a:avLst/>
          </a:prstGeom>
        </p:spPr>
      </p:pic>
      <p:pic>
        <p:nvPicPr>
          <p:cNvPr id="4" name="Picture 3"/>
          <p:cNvPicPr>
            <a:picLocks noChangeAspect="1"/>
          </p:cNvPicPr>
          <p:nvPr/>
        </p:nvPicPr>
        <p:blipFill>
          <a:blip r:embed="rId4"/>
          <a:stretch>
            <a:fillRect/>
          </a:stretch>
        </p:blipFill>
        <p:spPr>
          <a:xfrm>
            <a:off x="4761511" y="2144865"/>
            <a:ext cx="574313" cy="35033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100" dirty="0"/>
              <a:t>&lt;h1&gt;Mozilla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fox."&gt;</a:t>
            </a:r>
          </a:p>
          <a:p>
            <a:pPr marL="685800" lvl="2" indent="0">
              <a:spcBef>
                <a:spcPts val="0"/>
              </a:spcBef>
              <a:buNone/>
            </a:pPr>
            <a:r>
              <a:rPr lang="en-US" sz="1400" dirty="0">
                <a:solidFill>
                  <a:srgbClr val="92D050"/>
                </a:solidFill>
              </a:rPr>
              <a:t>&lt;script </a:t>
            </a:r>
            <a:r>
              <a:rPr lang="en-US" sz="1400" dirty="0" err="1">
                <a:solidFill>
                  <a:srgbClr val="FF0000"/>
                </a:solidFill>
              </a:rPr>
              <a:t>src</a:t>
            </a:r>
            <a:r>
              <a:rPr lang="en-US" sz="1400" dirty="0"/>
              <a:t>="</a:t>
            </a:r>
            <a:r>
              <a:rPr lang="en-US" sz="1400" dirty="0">
                <a:solidFill>
                  <a:srgbClr val="FFC000"/>
                </a:solidFill>
              </a:rPr>
              <a:t>scripts/</a:t>
            </a:r>
            <a:r>
              <a:rPr lang="en-US" sz="1400" dirty="0" err="1">
                <a:solidFill>
                  <a:srgbClr val="FFC000"/>
                </a:solidFill>
              </a:rPr>
              <a:t>main.js</a:t>
            </a:r>
            <a:r>
              <a:rPr lang="en-US" sz="1400" dirty="0"/>
              <a:t>"</a:t>
            </a:r>
            <a:r>
              <a:rPr lang="en-US" sz="1400" dirty="0">
                <a:solidFill>
                  <a:srgbClr val="92D050"/>
                </a:solidFill>
              </a:rPr>
              <a:t>&gt;&lt;/script&gt;</a:t>
            </a: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Manipulate HTML/DOM</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Variables</a:t>
            </a:r>
          </a:p>
        </p:txBody>
      </p:sp>
    </p:spTree>
    <p:extLst>
      <p:ext uri="{BB962C8B-B14F-4D97-AF65-F5344CB8AC3E}">
        <p14:creationId xmlns:p14="http://schemas.microsoft.com/office/powerpoint/2010/main" val="2062465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d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 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f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22</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pi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3.14159</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s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'a'</a:t>
            </a:r>
            <a:r>
              <a:rPr lang="en-US" sz="2600" b="0" i="0" u="none" strike="noStrike" cap="none">
                <a:solidFill>
                  <a:srgbClr val="F8F8F8"/>
                </a:solidFill>
                <a:latin typeface="Consolas"/>
                <a:ea typeface="Consolas"/>
                <a:cs typeface="Consolas"/>
                <a:sym typeface="Consolas"/>
              </a:rPr>
              <a:t>, 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"t"</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“Primitive” value</a:t>
            </a:r>
            <a:r>
              <a:rPr lang="en-US" dirty="0"/>
              <a:t> types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Number (floating point)</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String</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Boolean</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null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true &amp; false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null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undefined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NaN  (=Not A Number)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Infinity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Overview</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JavaScript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ECMAScript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JavaScript - the Basics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Tree>
    <p:extLst>
      <p:ext uri="{BB962C8B-B14F-4D97-AF65-F5344CB8AC3E}">
        <p14:creationId xmlns:p14="http://schemas.microsoft.com/office/powerpoint/2010/main" val="1907805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1" i="0" u="none" strike="noStrike" cap="none" dirty="0" err="1">
                <a:solidFill>
                  <a:srgbClr val="FF0000"/>
                </a:solidFill>
                <a:latin typeface="Helvetica Neue"/>
                <a:ea typeface="Helvetica Neue"/>
                <a:cs typeface="Helvetica Neue"/>
                <a:sym typeface="Helvetica Neue"/>
              </a:rPr>
              <a:t>Falsy</a:t>
            </a:r>
            <a:r>
              <a:rPr lang="en-US" sz="2400" b="1" i="0" u="none" strike="noStrike" cap="none" dirty="0">
                <a:solidFill>
                  <a:srgbClr val="FF000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0000"/>
                </a:solidFill>
                <a:latin typeface="Helvetica Neue"/>
                <a:ea typeface="Helvetica Neue"/>
                <a:cs typeface="Helvetica Neue"/>
                <a:sym typeface="Helvetica Neue"/>
              </a:rPr>
              <a:t>false, null, undefined, 0, ‘’, </a:t>
            </a:r>
            <a:r>
              <a:rPr lang="en-US" sz="2400" b="0" i="0" u="none" strike="noStrike" cap="none" dirty="0" err="1">
                <a:solidFill>
                  <a:srgbClr val="FF0000"/>
                </a:solidFill>
                <a:latin typeface="Helvetica Neue"/>
                <a:ea typeface="Helvetica Neue"/>
                <a:cs typeface="Helvetica Neue"/>
                <a:sym typeface="Helvetica Neue"/>
              </a:rPr>
              <a:t>NaN</a:t>
            </a:r>
            <a:endParaRPr lang="en-US" sz="2400" b="0" i="0" u="none" strike="noStrike" cap="none" dirty="0">
              <a:solidFill>
                <a:srgbClr val="FF0000"/>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1" i="0" u="none" strike="noStrike" cap="none" dirty="0" err="1">
                <a:solidFill>
                  <a:srgbClr val="92D050"/>
                </a:solidFill>
                <a:latin typeface="Helvetica Neue"/>
                <a:ea typeface="Helvetica Neue"/>
                <a:cs typeface="Helvetica Neue"/>
                <a:sym typeface="Helvetica Neue"/>
              </a:rPr>
              <a:t>Truthy</a:t>
            </a:r>
            <a:r>
              <a:rPr lang="en-US" sz="2400" b="1" i="0" u="none" strike="noStrike" cap="none" dirty="0">
                <a:solidFill>
                  <a:srgbClr val="92D05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92D050"/>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a:solidFill>
                  <a:srgbClr val="FF0000"/>
                </a:solidFill>
                <a:latin typeface="Helvetica Neue"/>
                <a:ea typeface="Helvetica Neue"/>
                <a:cs typeface="Helvetica Neue"/>
                <a:sym typeface="Helvetica Neue"/>
              </a:rPr>
              <a:t>==</a:t>
            </a: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1" i="0" u="none" strike="noStrike" cap="none" dirty="0">
                <a:solidFill>
                  <a:srgbClr val="92D050"/>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4"/>
            <a:ext cx="6191699" cy="174852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false</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92D050"/>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FF0000"/>
                </a:solidFill>
                <a:latin typeface="Helvetica Neue"/>
                <a:ea typeface="Helvetica Neue"/>
                <a:cs typeface="Helvetica Neue"/>
                <a:sym typeface="Helvetica Neue"/>
              </a:rPr>
              <a:t>instead of ==,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1"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 </a:t>
            </a:r>
            <a:r>
              <a:rPr lang="en-US" sz="2600" dirty="0">
                <a:solidFill>
                  <a:srgbClr val="F8F8F8"/>
                </a:solidFill>
                <a:latin typeface="Consolas"/>
                <a:ea typeface="Consolas"/>
                <a:cs typeface="Consolas"/>
                <a:sym typeface="Consolas"/>
              </a:rPr>
              <a:t>e</a:t>
            </a:r>
            <a:r>
              <a:rPr lang="en-US" sz="2600" b="0" i="0" u="none" strike="noStrike" cap="none" dirty="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 Method</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1701800"/>
            <a:ext cx="8191500" cy="1739900"/>
          </a:xfrm>
          <a:prstGeom prst="rect">
            <a:avLst/>
          </a:prstGeom>
        </p:spPr>
      </p:pic>
    </p:spTree>
    <p:extLst>
      <p:ext uri="{BB962C8B-B14F-4D97-AF65-F5344CB8AC3E}">
        <p14:creationId xmlns:p14="http://schemas.microsoft.com/office/powerpoint/2010/main" val="2000110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own functions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of “</a:t>
            </a:r>
            <a:r>
              <a:rPr lang="en-US" sz="5200" b="1" i="0" u="none" strike="noStrike" cap="none" dirty="0" err="1">
                <a:solidFill>
                  <a:srgbClr val="FFFFFF"/>
                </a:solidFill>
                <a:latin typeface="Helvetica Neue"/>
                <a:ea typeface="Helvetica Neue"/>
                <a:cs typeface="Helvetica Neue"/>
                <a:sym typeface="Helvetica Neue"/>
              </a:rPr>
              <a:t>var</a:t>
            </a:r>
            <a:r>
              <a:rPr lang="en-US" sz="5200" b="0" i="0" u="none" strike="noStrike" cap="none" dirty="0">
                <a:solidFill>
                  <a:srgbClr val="FFFFFF"/>
                </a:solidFill>
                <a:latin typeface="Helvetica Neue"/>
                <a:ea typeface="Helvetica Neue"/>
                <a:cs typeface="Helvetica Neue"/>
                <a:sym typeface="Helvetica Neue"/>
              </a:rPr>
              <a:t>”</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Local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used inside a function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Global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outside a function</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a:t>
            </a:r>
            <a:r>
              <a:rPr lang="en-US" sz="2400" b="0" i="0" u="none" strike="noStrike" cap="none" dirty="0" err="1">
                <a:solidFill>
                  <a:srgbClr val="FFFFFF"/>
                </a:solidFill>
                <a:latin typeface="Helvetica Neue"/>
                <a:ea typeface="Helvetica Neue"/>
                <a:cs typeface="Helvetica Neue"/>
                <a:sym typeface="Helvetica Neue"/>
              </a:rPr>
              <a:t>var</a:t>
            </a:r>
            <a:r>
              <a:rPr lang="en-US" sz="2400" b="0" i="0" u="none" strike="noStrike" cap="none" dirty="0">
                <a:solidFill>
                  <a:srgbClr val="FFFFFF"/>
                </a:solidFill>
                <a:latin typeface="Helvetica Neue"/>
                <a:ea typeface="Helvetica Neue"/>
                <a:cs typeface="Helvetica Neue"/>
                <a:sym typeface="Helvetica Neue"/>
              </a:rPr>
              <a:t>’ is omitted (!)</a:t>
            </a:r>
          </a:p>
        </p:txBody>
      </p:sp>
    </p:spTree>
    <p:extLst>
      <p:ext uri="{BB962C8B-B14F-4D97-AF65-F5344CB8AC3E}">
        <p14:creationId xmlns:p14="http://schemas.microsoft.com/office/powerpoint/2010/main" val="166209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Functions are first class 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function</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foo</a:t>
            </a:r>
            <a:r>
              <a:rPr lang="en-US" sz="2600" b="0" i="0" u="none" strike="noStrike" cap="none">
                <a:solidFill>
                  <a:srgbClr val="F8F8F8"/>
                </a:solidFill>
                <a:latin typeface="Consolas"/>
                <a:ea typeface="Consolas"/>
                <a:cs typeface="Consolas"/>
                <a:sym typeface="Consolas"/>
              </a:rPr>
              <a:t>() {}</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var</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x</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99CF50"/>
                </a:solidFill>
                <a:latin typeface="Consolas"/>
                <a:ea typeface="Consolas"/>
                <a:cs typeface="Consolas"/>
                <a:sym typeface="Consolas"/>
              </a:rPr>
              <a:t>function</a:t>
            </a:r>
            <a:r>
              <a:rPr lang="en-US" sz="2600" b="0" i="0" u="none" strike="noStrike" cap="none">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Text Placeholder 2"/>
          <p:cNvSpPr>
            <a:spLocks noGrp="1"/>
          </p:cNvSpPr>
          <p:nvPr>
            <p:ph type="body" idx="1"/>
          </p:nvPr>
        </p:nvSpPr>
        <p:spPr/>
        <p:txBody>
          <a:bodyPr/>
          <a:lstStyle/>
          <a:p>
            <a:r>
              <a:rPr lang="en-US" u="sng" dirty="0">
                <a:solidFill>
                  <a:srgbClr val="FFC000"/>
                </a:solidFill>
              </a:rPr>
              <a:t>Examples when Events are executed:</a:t>
            </a:r>
          </a:p>
          <a:p>
            <a:pPr marL="711000" lvl="3">
              <a:buFontTx/>
              <a:buChar char="-"/>
            </a:pPr>
            <a:r>
              <a:rPr lang="en-US" dirty="0">
                <a:sym typeface="Wingdings"/>
              </a:rPr>
              <a:t>clicked on a button</a:t>
            </a:r>
          </a:p>
          <a:p>
            <a:pPr marL="711000" lvl="3">
              <a:buFontTx/>
              <a:buChar char="-"/>
            </a:pPr>
            <a:r>
              <a:rPr lang="en-US" dirty="0">
                <a:sym typeface="Wingdings"/>
              </a:rPr>
              <a:t>clicked on a page</a:t>
            </a:r>
          </a:p>
          <a:p>
            <a:pPr marL="711000" lvl="3">
              <a:buFontTx/>
              <a:buChar char="-"/>
            </a:pPr>
            <a:r>
              <a:rPr lang="en-US" dirty="0">
                <a:sym typeface="Wingdings"/>
              </a:rPr>
              <a:t>pressed on enter-key</a:t>
            </a:r>
          </a:p>
          <a:p>
            <a:endParaRPr lang="en-US" dirty="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onclick</a:t>
            </a:r>
            <a:r>
              <a:rPr lang="en-US" dirty="0"/>
              <a:t> Event</a:t>
            </a:r>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26" y="247129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Object-oriented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Scripting language</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sz="2400" b="0" i="0" u="none" strike="noStrike" cap="none" dirty="0">
                <a:solidFill>
                  <a:srgbClr val="FFC000"/>
                </a:solidFill>
                <a:latin typeface="Helvetica Neue"/>
                <a:ea typeface="Helvetica Neue"/>
                <a:cs typeface="Helvetica Neue"/>
                <a:sym typeface="Helvetica Neue"/>
              </a:rPr>
              <a:t>rowser</a:t>
            </a:r>
            <a:r>
              <a:rPr lang="en-US" sz="2400" b="0" i="0" u="none" strike="noStrike" cap="none" dirty="0">
                <a:solidFill>
                  <a:srgbClr val="FFFFFF"/>
                </a:solidFill>
                <a:latin typeface="Helvetica Neue"/>
                <a:ea typeface="Helvetica Neue"/>
                <a:cs typeface="Helvetica Neue"/>
                <a:sym typeface="Helvetica Neue"/>
              </a:rPr>
              <a:t> or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to execute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562100"/>
            <a:ext cx="8255000" cy="2006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244600"/>
            <a:ext cx="8305800" cy="26416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79500"/>
            <a:ext cx="82169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a:t>Iterators/ Loops</a:t>
            </a:r>
          </a:p>
        </p:txBody>
      </p:sp>
    </p:spTree>
    <p:extLst>
      <p:ext uri="{BB962C8B-B14F-4D97-AF65-F5344CB8AC3E}">
        <p14:creationId xmlns:p14="http://schemas.microsoft.com/office/powerpoint/2010/main" val="82482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a:solidFill>
                  <a:srgbClr val="E28964"/>
                </a:solidFill>
                <a:latin typeface="Consolas"/>
                <a:ea typeface="Consolas"/>
                <a:cs typeface="Consolas"/>
                <a:sym typeface="Consolas"/>
              </a:rPr>
              <a:t>of</a:t>
            </a:r>
            <a:r>
              <a:rPr lang="en-US" sz="2600" b="0" i="0" u="none" strike="noStrike" cap="none" dirty="0">
                <a:solidFill>
                  <a:srgbClr val="F8F8F8"/>
                </a:solidFill>
                <a:latin typeface="Consolas"/>
                <a:ea typeface="Consolas"/>
                <a:cs typeface="Consolas"/>
                <a:sym typeface="Consolas"/>
              </a:rPr>
              <a:t> 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a:t>var </a:t>
            </a:r>
            <a:r>
              <a:rPr lang="mr-IN" dirty="0" err="1"/>
              <a:t>list</a:t>
            </a:r>
            <a:r>
              <a:rPr lang="mr-IN" dirty="0"/>
              <a:t> = [4, 5, 6];</a:t>
            </a:r>
            <a:endParaRPr lang="nl-NL" dirty="0"/>
          </a:p>
          <a:p>
            <a:r>
              <a:rPr lang="mr-IN" dirty="0" err="1"/>
              <a:t>for</a:t>
            </a:r>
            <a:r>
              <a:rPr lang="mr-IN" dirty="0"/>
              <a:t> (</a:t>
            </a:r>
            <a:r>
              <a:rPr lang="nl-NL" dirty="0"/>
              <a:t>var</a:t>
            </a:r>
            <a:r>
              <a:rPr lang="mr-IN" dirty="0"/>
              <a:t> </a:t>
            </a:r>
            <a:r>
              <a:rPr lang="mr-IN" dirty="0" err="1">
                <a:solidFill>
                  <a:srgbClr val="FFC000"/>
                </a:solidFill>
              </a:rPr>
              <a:t>in</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"0", "1", "2" </a:t>
            </a:r>
            <a:r>
              <a:rPr lang="mr-IN" dirty="0"/>
              <a:t>} </a:t>
            </a:r>
            <a:endParaRPr lang="nl-NL" dirty="0"/>
          </a:p>
          <a:p>
            <a:r>
              <a:rPr lang="mr-IN" dirty="0" err="1"/>
              <a:t>for</a:t>
            </a:r>
            <a:r>
              <a:rPr lang="mr-IN" dirty="0"/>
              <a:t> (</a:t>
            </a:r>
            <a:r>
              <a:rPr lang="nl-NL" dirty="0"/>
              <a:t>var</a:t>
            </a:r>
            <a:r>
              <a:rPr lang="mr-IN" dirty="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Javascript can be executed by 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a:t>The b</a:t>
            </a:r>
            <a:r>
              <a:rPr lang="en-US" sz="2400" b="0" i="0" u="none" strike="noStrike" cap="none">
                <a:solidFill>
                  <a:srgbClr val="FFFFFF"/>
                </a:solidFill>
                <a:latin typeface="Helvetica Neue"/>
                <a:ea typeface="Helvetica Neue"/>
                <a:cs typeface="Helvetica Neue"/>
                <a:sym typeface="Helvetica Neue"/>
              </a:rPr>
              <a:t>rowser </a:t>
            </a:r>
            <a:r>
              <a:rPr lang="en-US"/>
              <a:t>extends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Manipulate DOM (Data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services from the browser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cars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new</a:t>
            </a:r>
            <a:r>
              <a:rPr lang="en-US" sz="1900" b="0" i="0" u="none" strike="noStrike" cap="none">
                <a:solidFill>
                  <a:srgbClr val="F8F8F8"/>
                </a:solidFill>
                <a:latin typeface="Consolas"/>
                <a:ea typeface="Consolas"/>
                <a:cs typeface="Consolas"/>
                <a:sym typeface="Consolas"/>
              </a:rPr>
              <a:t> </a:t>
            </a:r>
            <a:r>
              <a:rPr lang="en-US" sz="1900" b="0" i="0" u="sng" strike="noStrike" cap="none">
                <a:solidFill>
                  <a:srgbClr val="F8F8F8"/>
                </a:solidFill>
                <a:latin typeface="Consolas"/>
                <a:ea typeface="Consolas"/>
                <a:cs typeface="Consolas"/>
                <a:sym typeface="Consolas"/>
              </a:rPr>
              <a:t>Array</a:t>
            </a:r>
            <a:r>
              <a:rPr lang="en-US" sz="1900" b="0" i="0" u="none" strike="noStrike" cap="none">
                <a:solidFill>
                  <a:srgbClr val="F8F8F8"/>
                </a:solidFill>
                <a:latin typeface="Consolas"/>
                <a:ea typeface="Consolas"/>
                <a:cs typeface="Consolas"/>
                <a:sym typeface="Consolas"/>
              </a:rPr>
              <a:t>(</a:t>
            </a:r>
            <a:r>
              <a:rPr lang="en-US" sz="1900" b="0" i="0" u="none" strike="noStrike" cap="none">
                <a:solidFill>
                  <a:srgbClr val="65B042"/>
                </a:solidFill>
                <a:latin typeface="Consolas"/>
                <a:ea typeface="Consolas"/>
                <a:cs typeface="Consolas"/>
                <a:sym typeface="Consolas"/>
              </a:rPr>
              <a:t>"Saab"</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"Volvo"</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"BMW"</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x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beers[</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x =&gt; 'Heineken'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5</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'Palm'</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3</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 ,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4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1291199" y="1902025"/>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car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new</a:t>
            </a:r>
            <a:r>
              <a:rPr lang="en-US" sz="2600" b="0" i="0" u="none" strike="noStrike" cap="none">
                <a:solidFill>
                  <a:srgbClr val="F8F8F8"/>
                </a:solidFill>
                <a:latin typeface="Consolas"/>
                <a:ea typeface="Consolas"/>
                <a:cs typeface="Consolas"/>
                <a:sym typeface="Consolas"/>
              </a:rPr>
              <a:t> </a:t>
            </a:r>
            <a:r>
              <a:rPr lang="en-US" sz="2600" b="0" i="0" u="sng" strike="noStrike" cap="none">
                <a:solidFill>
                  <a:srgbClr val="F8F8F8"/>
                </a:solidFill>
                <a:latin typeface="Consolas"/>
                <a:ea typeface="Consolas"/>
                <a:cs typeface="Consolas"/>
                <a:sym typeface="Consolas"/>
              </a:rPr>
              <a:t>Object</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car.make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'Ford'</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car.model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'Mustang'</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car.year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1969</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741288"/>
            <a:ext cx="3429826" cy="166079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JSON</a:t>
            </a:r>
          </a:p>
        </p:txBody>
      </p:sp>
    </p:spTree>
    <p:extLst>
      <p:ext uri="{BB962C8B-B14F-4D97-AF65-F5344CB8AC3E}">
        <p14:creationId xmlns:p14="http://schemas.microsoft.com/office/powerpoint/2010/main" val="594666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Notation</a:t>
            </a:r>
            <a:r>
              <a:rPr lang="en-US" dirty="0"/>
              <a:t> </a:t>
            </a:r>
          </a:p>
          <a:p>
            <a:pPr marL="0" lvl="0" indent="0" algn="ctr">
              <a:spcBef>
                <a:spcPts val="0"/>
              </a:spcBef>
              <a:buNone/>
            </a:pPr>
            <a:endParaRPr lang="en-US" dirty="0"/>
          </a:p>
          <a:p>
            <a:pPr marL="0" lvl="0" indent="0" algn="ctr">
              <a:spcBef>
                <a:spcPts val="0"/>
              </a:spcBef>
              <a:buNone/>
            </a:pPr>
            <a:r>
              <a:rPr lang="en-US" dirty="0">
                <a:solidFill>
                  <a:srgbClr val="FFC000"/>
                </a:solidFill>
              </a:rPr>
              <a:t>A common use of JSON is:</a:t>
            </a:r>
          </a:p>
          <a:p>
            <a:pPr marL="279400" lvl="1" indent="0" algn="ctr">
              <a:spcBef>
                <a:spcPts val="0"/>
              </a:spcBef>
              <a:buNone/>
            </a:pPr>
            <a:r>
              <a:rPr lang="en-US" dirty="0">
                <a:solidFill>
                  <a:srgbClr val="FFC000"/>
                </a:solidFill>
              </a:rPr>
              <a:t> to exchange data to/from a web server.</a:t>
            </a:r>
            <a:endParaRPr lang="en-US" b="0" i="0" u="none" strike="noStrike" cap="none" dirty="0">
              <a:solidFill>
                <a:srgbClr val="FFC000"/>
              </a:solidFill>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Server-side</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Executed by 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Sockets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Valid JSON </a:t>
            </a:r>
          </a:p>
        </p:txBody>
      </p:sp>
      <p:sp>
        <p:nvSpPr>
          <p:cNvPr id="3" name="Text Placeholder 2"/>
          <p:cNvSpPr>
            <a:spLocks noGrp="1"/>
          </p:cNvSpPr>
          <p:nvPr>
            <p:ph type="body" idx="1"/>
          </p:nvPr>
        </p:nvSpPr>
        <p:spPr/>
        <p:txBody>
          <a:bodyPr/>
          <a:lstStyle/>
          <a:p>
            <a:pPr marL="2108200" lvl="7" indent="0">
              <a:buNone/>
            </a:pPr>
            <a:r>
              <a:rPr lang="mr-IN" dirty="0" err="1">
                <a:solidFill>
                  <a:srgbClr val="FFC000"/>
                </a:solidFill>
              </a:rPr>
              <a:t>var</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 </a:t>
            </a:r>
            <a:endParaRPr lang="nl-NL" dirty="0">
              <a:solidFill>
                <a:srgbClr val="FFC000"/>
              </a:solidFill>
            </a:endParaRPr>
          </a:p>
          <a:p>
            <a:pPr marL="2108200" lvl="7" indent="0">
              <a:buNone/>
            </a:pPr>
            <a:r>
              <a:rPr lang="mr-IN" dirty="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a:solidFill>
                  <a:schemeClr val="bg1"/>
                </a:solidFill>
              </a:rPr>
              <a:t>"</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"age":</a:t>
            </a:r>
            <a:r>
              <a:rPr lang="mr-IN" dirty="0">
                <a:solidFill>
                  <a:schemeClr val="bg1"/>
                </a:solidFill>
              </a:rPr>
              <a:t>30</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a:solidFill>
                  <a:schemeClr val="bg1"/>
                </a:solidFill>
              </a:rPr>
              <a:t>York</a:t>
            </a:r>
            <a:r>
              <a:rPr lang="mr-IN" dirty="0">
                <a:solidFill>
                  <a:schemeClr val="bg1"/>
                </a:solidFill>
              </a:rPr>
              <a:t>”</a:t>
            </a:r>
            <a:endParaRPr lang="nl-NL" dirty="0">
              <a:solidFill>
                <a:schemeClr val="bg1"/>
              </a:solidFill>
            </a:endParaRPr>
          </a:p>
          <a:p>
            <a:pPr marL="2108200" lvl="7" indent="0">
              <a:buNone/>
            </a:pPr>
            <a:r>
              <a:rPr lang="mr-IN"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parse</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stringify</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74164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JSON.parse</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a:solidFill>
                  <a:schemeClr val="bg1"/>
                </a:solidFill>
              </a:rPr>
              <a:t>().</a:t>
            </a:r>
            <a:endParaRPr lang="en-US" dirty="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in Chrome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102" name="Shape 102"/>
          <p:cNvSpPr txBox="1">
            <a:spLocks noGrp="1"/>
          </p:cNvSpPr>
          <p:nvPr>
            <p:ph type="body" idx="1"/>
          </p:nvPr>
        </p:nvSpPr>
        <p:spPr>
          <a:xfrm>
            <a:off x="776882"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Developed by Netscape / </a:t>
            </a:r>
            <a:br>
              <a:rPr lang="en-US" sz="2400" b="0" i="0" u="none" strike="noStrike" cap="none">
                <a:solidFill>
                  <a:srgbClr val="FFFFFF"/>
                </a:solidFill>
                <a:latin typeface="Helvetica Neue"/>
                <a:ea typeface="Helvetica Neue"/>
                <a:cs typeface="Helvetica Neue"/>
                <a:sym typeface="Helvetica Neue"/>
              </a:rPr>
            </a:br>
            <a:r>
              <a:rPr lang="en-US" sz="2400" b="0" i="0" u="none" strike="noStrike" cap="none">
                <a:solidFill>
                  <a:srgbClr val="FFFFFF"/>
                </a:solidFill>
                <a:latin typeface="Helvetica Neue"/>
                <a:ea typeface="Helvetica Neue"/>
                <a:cs typeface="Helvetica Neue"/>
                <a:sym typeface="Helvetica Neue"/>
              </a:rPr>
              <a:t>Brendan Eich</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1995</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September - LiveScript</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December - JavaScript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a:solidFill>
                  <a:srgbClr val="FFC000"/>
                </a:solidFill>
                <a:sym typeface="Helvetica Neue"/>
              </a:rPr>
              <a:t>Open map:</a:t>
            </a:r>
            <a:r>
              <a:rPr lang="en-US" u="sng" dirty="0">
                <a:solidFill>
                  <a:srgbClr val="FFC000"/>
                </a:solidFill>
              </a:rPr>
              <a:t> </a:t>
            </a:r>
          </a:p>
          <a:p>
            <a:pPr marL="0" lvl="0" indent="0" algn="ctr">
              <a:spcBef>
                <a:spcPts val="0"/>
              </a:spcBef>
              <a:buNone/>
            </a:pPr>
            <a:r>
              <a:rPr lang="en-US" dirty="0"/>
              <a:t>2- Node</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a:solidFill>
                  <a:srgbClr val="FFC000"/>
                </a:solidFill>
                <a:latin typeface="Helvetica Neue"/>
                <a:ea typeface="Helvetica Neue"/>
                <a:cs typeface="Helvetica Neue"/>
                <a:sym typeface="Helvetica Neue"/>
              </a:rPr>
              <a:t>Opdracht</a:t>
            </a:r>
            <a:r>
              <a:rPr lang="en-US" sz="2400" b="0" i="0" u="none" strike="noStrike" cap="none" dirty="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Implement a directory walker</a:t>
            </a:r>
          </a:p>
        </p:txBody>
      </p:sp>
    </p:spTree>
    <p:extLst>
      <p:ext uri="{BB962C8B-B14F-4D97-AF65-F5344CB8AC3E}">
        <p14:creationId xmlns:p14="http://schemas.microsoft.com/office/powerpoint/2010/main" val="20065120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5165766" y="3219121"/>
            <a:ext cx="3126895" cy="1758879"/>
          </a:xfrm>
          <a:prstGeom prst="rect">
            <a:avLst/>
          </a:prstGeom>
        </p:spPr>
      </p:pic>
    </p:spTree>
    <p:extLst>
      <p:ext uri="{BB962C8B-B14F-4D97-AF65-F5344CB8AC3E}">
        <p14:creationId xmlns:p14="http://schemas.microsoft.com/office/powerpoint/2010/main" val="404707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a:t>
            </a:r>
          </a:p>
        </p:txBody>
      </p:sp>
      <p:sp>
        <p:nvSpPr>
          <p:cNvPr id="3" name="Text Placeholder 2"/>
          <p:cNvSpPr>
            <a:spLocks noGrp="1"/>
          </p:cNvSpPr>
          <p:nvPr>
            <p:ph type="body" idx="1"/>
          </p:nvPr>
        </p:nvSpPr>
        <p:spPr/>
        <p:txBody>
          <a:bodyPr/>
          <a:lstStyle/>
          <a:p>
            <a:pPr marL="114300" indent="0" algn="ctr">
              <a:buNone/>
            </a:pPr>
            <a:r>
              <a:rPr lang="en-US" dirty="0"/>
              <a:t>Open Readme for instructions</a:t>
            </a:r>
          </a:p>
        </p:txBody>
      </p:sp>
    </p:spTree>
    <p:extLst>
      <p:ext uri="{BB962C8B-B14F-4D97-AF65-F5344CB8AC3E}">
        <p14:creationId xmlns:p14="http://schemas.microsoft.com/office/powerpoint/2010/main" val="489496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Package.json</a:t>
            </a:r>
            <a:endParaRPr lang="en-US" dirty="0"/>
          </a:p>
        </p:txBody>
      </p:sp>
      <p:sp>
        <p:nvSpPr>
          <p:cNvPr id="3" name="Text Placeholder 2"/>
          <p:cNvSpPr>
            <a:spLocks noGrp="1"/>
          </p:cNvSpPr>
          <p:nvPr>
            <p:ph type="body" idx="1"/>
          </p:nvPr>
        </p:nvSpPr>
        <p:spPr/>
        <p:txBody>
          <a:bodyPr/>
          <a:lstStyle/>
          <a:p>
            <a:r>
              <a:rPr lang="en-US" dirty="0" err="1"/>
              <a:t>Package.json</a:t>
            </a:r>
            <a:r>
              <a:rPr lang="en-US" dirty="0"/>
              <a:t> is important for </a:t>
            </a:r>
            <a:r>
              <a:rPr lang="en-US" b="1" dirty="0"/>
              <a:t>NPM</a:t>
            </a:r>
            <a:r>
              <a:rPr lang="en-US" dirty="0"/>
              <a:t>. </a:t>
            </a:r>
          </a:p>
          <a:p>
            <a:r>
              <a:rPr lang="en-US" dirty="0"/>
              <a:t>With 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Text Placeholder 2"/>
          <p:cNvSpPr>
            <a:spLocks noGrp="1"/>
          </p:cNvSpPr>
          <p:nvPr>
            <p:ph type="body" idx="1"/>
          </p:nvPr>
        </p:nvSpPr>
        <p:spPr/>
        <p:txBody>
          <a:bodyPr/>
          <a:lstStyle/>
          <a:p>
            <a:r>
              <a:rPr lang="en-US" dirty="0"/>
              <a:t>Open your prompt/shell/terminal in </a:t>
            </a:r>
            <a:r>
              <a:rPr lang="en-US" b="1" u="sng" dirty="0"/>
              <a:t>this directory</a:t>
            </a:r>
          </a:p>
          <a:p>
            <a:r>
              <a:rPr lang="en-US" dirty="0"/>
              <a:t>and type:  </a:t>
            </a:r>
            <a:r>
              <a:rPr lang="en-US" b="1" dirty="0"/>
              <a:t>`</a:t>
            </a:r>
            <a:r>
              <a:rPr lang="en-US" b="1" dirty="0" err="1">
                <a:solidFill>
                  <a:srgbClr val="FFC000"/>
                </a:solidFill>
              </a:rPr>
              <a:t>npm</a:t>
            </a:r>
            <a:r>
              <a:rPr lang="en-US" b="1" dirty="0">
                <a:solidFill>
                  <a:srgbClr val="FFC000"/>
                </a:solidFill>
              </a:rPr>
              <a:t> install --save </a:t>
            </a:r>
            <a:r>
              <a:rPr lang="en-US" b="1" dirty="0" err="1">
                <a:solidFill>
                  <a:srgbClr val="FFC000"/>
                </a:solidFill>
              </a:rPr>
              <a:t>filewalker</a:t>
            </a:r>
            <a:r>
              <a:rPr lang="en-US" b="1" dirty="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a:t>What is generated</a:t>
            </a:r>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a:t>NPM 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a:t>NPM add `</a:t>
            </a:r>
            <a:r>
              <a:rPr lang="en-US" dirty="0" err="1">
                <a:solidFill>
                  <a:srgbClr val="FFC000"/>
                </a:solidFill>
              </a:rPr>
              <a:t>filewalker</a:t>
            </a:r>
            <a:r>
              <a:rPr lang="en-US" dirty="0"/>
              <a:t>` to the dependency list in </a:t>
            </a:r>
            <a:r>
              <a:rPr lang="en-US" dirty="0" err="1">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p>
          <a:p>
            <a:pPr marL="114300" indent="0" algn="ctr">
              <a:buNone/>
            </a:pPr>
            <a:r>
              <a:rPr lang="en-US" b="1" dirty="0">
                <a:solidFill>
                  <a:srgbClr val="FFC000"/>
                </a:solidFill>
              </a:rPr>
              <a:t> 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a:t>
            </a:r>
            <a:r>
              <a:rPr lang="en-US" dirty="0">
                <a:solidFill>
                  <a:srgbClr val="FFC000"/>
                </a:solidFill>
              </a:rPr>
              <a:t>Use the dependency</a:t>
            </a:r>
          </a:p>
        </p:txBody>
      </p:sp>
      <p:sp>
        <p:nvSpPr>
          <p:cNvPr id="3" name="Text Placeholder 2"/>
          <p:cNvSpPr>
            <a:spLocks noGrp="1"/>
          </p:cNvSpPr>
          <p:nvPr>
            <p:ph type="body" idx="1"/>
          </p:nvPr>
        </p:nvSpPr>
        <p:spPr/>
        <p:txBody>
          <a:bodyPr/>
          <a:lstStyle/>
          <a:p>
            <a:pPr marL="114300" indent="0" algn="ctr">
              <a:buNone/>
            </a:pPr>
            <a:r>
              <a:rPr lang="en-US" dirty="0"/>
              <a:t>Open:</a:t>
            </a:r>
          </a:p>
          <a:p>
            <a:pPr marL="114300" indent="0" algn="ctr">
              <a:buNone/>
            </a:pPr>
            <a:r>
              <a:rPr lang="en-US" dirty="0"/>
              <a:t> </a:t>
            </a:r>
            <a:r>
              <a:rPr lang="en-US" b="1" dirty="0">
                <a:solidFill>
                  <a:srgbClr val="FFC000"/>
                </a:solidFill>
              </a:rPr>
              <a:t>`</a:t>
            </a:r>
            <a:r>
              <a:rPr lang="en-US" b="1" dirty="0" err="1">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12919</TotalTime>
  <Words>2349</Words>
  <Application>Microsoft Macintosh PowerPoint</Application>
  <PresentationFormat>On-screen Show (16:9)</PresentationFormat>
  <Paragraphs>452</Paragraphs>
  <Slides>122</Slides>
  <Notes>65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122</vt:i4>
      </vt:variant>
    </vt:vector>
  </HeadingPairs>
  <TitlesOfParts>
    <vt:vector size="127" baseType="lpstr">
      <vt:lpstr>Arial</vt:lpstr>
      <vt:lpstr>Consolas</vt:lpstr>
      <vt:lpstr>Helvetica Neue</vt:lpstr>
      <vt:lpstr>Wingdings</vt:lpstr>
      <vt:lpstr>Black</vt:lpstr>
      <vt:lpstr>JavaScript - language</vt:lpstr>
      <vt:lpstr>Download</vt:lpstr>
      <vt:lpstr>Requirements</vt:lpstr>
      <vt:lpstr>Overview</vt:lpstr>
      <vt:lpstr>JavaScript</vt:lpstr>
      <vt:lpstr>JavaScript</vt:lpstr>
      <vt:lpstr>Client-side</vt:lpstr>
      <vt:lpstr>Server-side</vt:lpstr>
      <vt:lpstr>History</vt:lpstr>
      <vt:lpstr>ECMAScript</vt:lpstr>
      <vt:lpstr>ECMAScript</vt:lpstr>
      <vt:lpstr>ECMAScript</vt:lpstr>
      <vt:lpstr>JavaScript</vt:lpstr>
      <vt:lpstr>Starting point:</vt:lpstr>
      <vt:lpstr> What is JavaScript? </vt:lpstr>
      <vt:lpstr> Browser Console  </vt:lpstr>
      <vt:lpstr>Your First JavaScript Program  </vt:lpstr>
      <vt:lpstr>PowerPoint Presentation</vt:lpstr>
      <vt:lpstr>Three Layers of the Web  </vt:lpstr>
      <vt:lpstr>Keep all of these layers separate</vt:lpstr>
      <vt:lpstr>Tutorial</vt:lpstr>
      <vt:lpstr>Download</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Manipulate HTML/DOM</vt:lpstr>
      <vt:lpstr>PowerPoint Presentation</vt:lpstr>
      <vt:lpstr>Variables</vt:lpstr>
      <vt:lpstr>Variables</vt:lpstr>
      <vt:lpstr>Variables</vt:lpstr>
      <vt:lpstr>Identifiers</vt:lpstr>
      <vt:lpstr>Types</vt:lpstr>
      <vt:lpstr>Built-in values</vt:lpstr>
      <vt:lpstr>Conditionals</vt:lpstr>
      <vt:lpstr>Conditionals</vt:lpstr>
      <vt:lpstr>Conditionals</vt:lpstr>
      <vt:lpstr>Truthy   Falsy</vt:lpstr>
      <vt:lpstr>PowerPoint Presentation</vt:lpstr>
      <vt:lpstr>== vs ===</vt:lpstr>
      <vt:lpstr>Conditionals</vt:lpstr>
      <vt:lpstr>Example</vt:lpstr>
      <vt:lpstr>Infix operators same as Java</vt:lpstr>
      <vt:lpstr>Functions</vt:lpstr>
      <vt:lpstr>Functions = Method</vt:lpstr>
      <vt:lpstr>Make your own functions</vt:lpstr>
      <vt:lpstr>Use of “var”</vt:lpstr>
      <vt:lpstr>Functions</vt:lpstr>
      <vt:lpstr>Events</vt:lpstr>
      <vt:lpstr>onclick Event</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PowerPoint Presentation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Async Programming</vt:lpstr>
      <vt:lpstr>What is HTTP?</vt:lpstr>
      <vt:lpstr>HTTP Methods</vt:lpstr>
      <vt:lpstr>GET Method</vt:lpstr>
      <vt:lpstr>POST Method</vt:lpstr>
      <vt:lpstr>HTTP Request Methods</vt:lpstr>
      <vt:lpstr>Exercise</vt:lpstr>
      <vt:lpstr>Sync vs Async Programming</vt:lpstr>
      <vt:lpstr>Async Programming</vt:lpstr>
      <vt:lpstr>Promise Syntax</vt:lpstr>
      <vt:lpstr>Async with AXIOS</vt:lpstr>
      <vt:lpstr>CORS</vt:lpstr>
      <vt:lpstr>Exercise Full stack 1 + 2 </vt:lpstr>
      <vt:lpstr>configure the CORS</vt:lpstr>
      <vt:lpstr>Async Exercise</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95</cp:revision>
  <dcterms:modified xsi:type="dcterms:W3CDTF">2019-04-16T04:22:35Z</dcterms:modified>
</cp:coreProperties>
</file>